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57" r:id="rId4"/>
    <p:sldId id="277" r:id="rId5"/>
    <p:sldId id="258" r:id="rId6"/>
    <p:sldId id="264" r:id="rId7"/>
    <p:sldId id="265" r:id="rId8"/>
    <p:sldId id="25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1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BF4DBA"/>
    <a:srgbClr val="656AD5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9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6C9D5-67FA-4392-BD50-8823F2A67F51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7756-62FD-4456-BFCB-337F30693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2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7756-62FD-4456-BFCB-337F306939C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C92E-EC01-43D5-B780-36FD97D5E2B7}" type="datetimeFigureOut">
              <a:rPr lang="ru-RU" smtClean="0"/>
              <a:pPr/>
              <a:t>пт 12.01.24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33DF-0C14-47A8-A1DE-D711619AF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499742"/>
            <a:ext cx="4752528" cy="115212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Итоги реализации </a:t>
            </a:r>
            <a:b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3600" b="1" dirty="0">
              <a:solidFill>
                <a:srgbClr val="BF4DB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ЙОГА АЙЕНГАРА </a:t>
            </a:r>
            <a:endParaRPr lang="ru-RU" sz="3600" dirty="0">
              <a:solidFill>
                <a:srgbClr val="BF4DBA"/>
              </a:solidFill>
            </a:endParaRPr>
          </a:p>
        </p:txBody>
      </p:sp>
      <p:pic>
        <p:nvPicPr>
          <p:cNvPr id="5" name="Рисунок 4" descr="Йога Айенгара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363838"/>
            <a:ext cx="2016224" cy="1340574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18048" y="627535"/>
            <a:ext cx="5390256" cy="42551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600" b="1" dirty="0" smtClean="0">
                <a:solidFill>
                  <a:srgbClr val="333399"/>
                </a:solidFill>
              </a:rPr>
              <a:t>ЙОГА АЙЕНГАРА основное внимание уделяет правильному положению тела, чтобы оно могло гармонично развиваться и стать анатомически безупречным.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600" b="1" dirty="0" smtClean="0">
                <a:solidFill>
                  <a:srgbClr val="333399"/>
                </a:solidFill>
              </a:rPr>
              <a:t>Характерной особенностью метода является статичное выполнение </a:t>
            </a:r>
            <a:r>
              <a:rPr lang="ru-RU" sz="1600" b="1" dirty="0" err="1" smtClean="0">
                <a:solidFill>
                  <a:srgbClr val="333399"/>
                </a:solidFill>
              </a:rPr>
              <a:t>асан</a:t>
            </a:r>
            <a:r>
              <a:rPr lang="ru-RU" sz="1600" b="1" dirty="0" smtClean="0">
                <a:solidFill>
                  <a:srgbClr val="333399"/>
                </a:solidFill>
              </a:rPr>
              <a:t> с необходимыми опорами.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600" b="1" dirty="0" smtClean="0">
                <a:solidFill>
                  <a:srgbClr val="333399"/>
                </a:solidFill>
              </a:rPr>
              <a:t>Другой характерной чертой метода является подробное, детальное объяснение каждой позы и индивидуальный подход к каждому практикующему. Часто йога </a:t>
            </a:r>
            <a:r>
              <a:rPr lang="ru-RU" sz="1600" b="1" dirty="0" err="1" smtClean="0">
                <a:solidFill>
                  <a:srgbClr val="333399"/>
                </a:solidFill>
              </a:rPr>
              <a:t>Айенгара</a:t>
            </a:r>
            <a:r>
              <a:rPr lang="ru-RU" sz="1600" b="1" dirty="0" smtClean="0">
                <a:solidFill>
                  <a:srgbClr val="333399"/>
                </a:solidFill>
              </a:rPr>
              <a:t> используется в лечебных целях.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600" b="1" dirty="0" smtClean="0">
                <a:solidFill>
                  <a:srgbClr val="333399"/>
                </a:solidFill>
              </a:rPr>
              <a:t>В рамках проекта были организованы и проведены </a:t>
            </a:r>
            <a:br>
              <a:rPr lang="ru-RU" sz="1600" b="1" dirty="0" smtClean="0">
                <a:solidFill>
                  <a:srgbClr val="333399"/>
                </a:solidFill>
              </a:rPr>
            </a:br>
            <a:r>
              <a:rPr lang="ru-RU" sz="1600" b="1" dirty="0" smtClean="0">
                <a:solidFill>
                  <a:srgbClr val="333399"/>
                </a:solidFill>
              </a:rPr>
              <a:t>88 занятий (2занятия в неделю на протяжении 11 месяцев) йогой </a:t>
            </a:r>
            <a:r>
              <a:rPr lang="ru-RU" sz="1600" b="1" dirty="0" err="1" smtClean="0">
                <a:solidFill>
                  <a:srgbClr val="333399"/>
                </a:solidFill>
              </a:rPr>
              <a:t>Айенгара</a:t>
            </a:r>
            <a:endParaRPr lang="ru-RU" sz="1600" b="1" dirty="0">
              <a:solidFill>
                <a:srgbClr val="333399"/>
              </a:solidFill>
            </a:endParaRPr>
          </a:p>
        </p:txBody>
      </p:sp>
      <p:pic>
        <p:nvPicPr>
          <p:cNvPr id="6" name="Рисунок 5" descr="DSC_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99542"/>
            <a:ext cx="1708012" cy="1135646"/>
          </a:xfrm>
          <a:prstGeom prst="rect">
            <a:avLst/>
          </a:prstGeom>
        </p:spPr>
      </p:pic>
      <p:pic>
        <p:nvPicPr>
          <p:cNvPr id="7" name="Рисунок 6" descr="Йога Айенгара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91830"/>
            <a:ext cx="1732801" cy="1152128"/>
          </a:xfrm>
          <a:prstGeom prst="rect">
            <a:avLst/>
          </a:prstGeom>
        </p:spPr>
      </p:pic>
      <p:pic>
        <p:nvPicPr>
          <p:cNvPr id="8" name="Рисунок 7" descr="Йога Айенгара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83518"/>
            <a:ext cx="2016224" cy="1340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6" y="1995685"/>
            <a:ext cx="1732801" cy="1152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95685"/>
            <a:ext cx="1767113" cy="117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ЙОГА ХАТХА </a:t>
            </a:r>
            <a:endParaRPr lang="ru-RU" sz="3600" dirty="0">
              <a:solidFill>
                <a:srgbClr val="BF4DBA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062064" y="627535"/>
            <a:ext cx="5102224" cy="42551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500" b="1" dirty="0" smtClean="0">
                <a:solidFill>
                  <a:srgbClr val="333399"/>
                </a:solidFill>
              </a:rPr>
              <a:t>ХАТХА-ЙОГА — одно из наиболее распространённых направлений </a:t>
            </a:r>
            <a:r>
              <a:rPr lang="ru-RU" sz="1500" b="1" dirty="0" err="1" smtClean="0">
                <a:solidFill>
                  <a:srgbClr val="333399"/>
                </a:solidFill>
              </a:rPr>
              <a:t>йогической</a:t>
            </a:r>
            <a:r>
              <a:rPr lang="ru-RU" sz="1500" b="1" dirty="0" smtClean="0">
                <a:solidFill>
                  <a:srgbClr val="333399"/>
                </a:solidFill>
              </a:rPr>
              <a:t> традиции. Пожалуй, именно с неё и начинают знакомство с этой древней системой учений, основанной много веков, и даже тысячелетий, назад. Йога — это комплекс физических упражнений (</a:t>
            </a:r>
            <a:r>
              <a:rPr lang="ru-RU" sz="1500" b="1" dirty="0" err="1" smtClean="0">
                <a:solidFill>
                  <a:srgbClr val="333399"/>
                </a:solidFill>
              </a:rPr>
              <a:t>асан</a:t>
            </a:r>
            <a:r>
              <a:rPr lang="ru-RU" sz="1500" b="1" dirty="0" smtClean="0">
                <a:solidFill>
                  <a:srgbClr val="333399"/>
                </a:solidFill>
              </a:rPr>
              <a:t>), направленных на поддержание и коррекцию здоровья, а также это духовная практика, целью которой является просветление через самопознание.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500" b="1" dirty="0" err="1" smtClean="0">
                <a:solidFill>
                  <a:srgbClr val="333399"/>
                </a:solidFill>
              </a:rPr>
              <a:t>Крийя</a:t>
            </a:r>
            <a:r>
              <a:rPr lang="ru-RU" sz="1500" b="1" dirty="0" smtClean="0">
                <a:solidFill>
                  <a:srgbClr val="333399"/>
                </a:solidFill>
              </a:rPr>
              <a:t> – это наиболее простая и безопасная практика, по этому начать заниматься ей могут практически все. Но даже к базовому этапу нужно быть подготовленным морально. Это базовый этап в йоге.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500" b="1" dirty="0" smtClean="0">
                <a:solidFill>
                  <a:srgbClr val="333399"/>
                </a:solidFill>
              </a:rPr>
              <a:t>В рамках проекта были организованы и проведены</a:t>
            </a:r>
            <a:br>
              <a:rPr lang="ru-RU" sz="1500" b="1" dirty="0" smtClean="0">
                <a:solidFill>
                  <a:srgbClr val="333399"/>
                </a:solidFill>
              </a:rPr>
            </a:br>
            <a:r>
              <a:rPr lang="ru-RU" sz="1500" b="1" dirty="0" smtClean="0">
                <a:solidFill>
                  <a:srgbClr val="333399"/>
                </a:solidFill>
              </a:rPr>
              <a:t>88 занятий (2 занятия в неделю на протяжении 11 месяцев) классической йогой.</a:t>
            </a:r>
          </a:p>
        </p:txBody>
      </p:sp>
      <p:pic>
        <p:nvPicPr>
          <p:cNvPr id="5" name="Рисунок 4" descr="12стр Хатха 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7494"/>
            <a:ext cx="1944216" cy="1292697"/>
          </a:xfrm>
          <a:prstGeom prst="rect">
            <a:avLst/>
          </a:prstGeom>
        </p:spPr>
      </p:pic>
      <p:pic>
        <p:nvPicPr>
          <p:cNvPr id="6" name="Рисунок 5" descr="12стр Хатха 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203598"/>
            <a:ext cx="1944216" cy="1292697"/>
          </a:xfrm>
          <a:prstGeom prst="rect">
            <a:avLst/>
          </a:prstGeom>
        </p:spPr>
      </p:pic>
      <p:pic>
        <p:nvPicPr>
          <p:cNvPr id="7" name="Рисунок 6" descr="12стр Хатха 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63838"/>
            <a:ext cx="1944216" cy="1292697"/>
          </a:xfrm>
          <a:prstGeom prst="rect">
            <a:avLst/>
          </a:prstGeom>
        </p:spPr>
      </p:pic>
      <p:pic>
        <p:nvPicPr>
          <p:cNvPr id="8" name="Рисунок 7" descr="12стр Хатха  (1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3291830"/>
            <a:ext cx="1944216" cy="1292697"/>
          </a:xfrm>
          <a:prstGeom prst="rect">
            <a:avLst/>
          </a:prstGeom>
        </p:spPr>
      </p:pic>
      <p:pic>
        <p:nvPicPr>
          <p:cNvPr id="9" name="Рисунок 8" descr="12стр Хатха 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779662"/>
            <a:ext cx="1944216" cy="129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Школы пациентов </a:t>
            </a:r>
            <a:endParaRPr lang="ru-RU" sz="3600" dirty="0">
              <a:solidFill>
                <a:srgbClr val="BF4DBA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278088" y="627535"/>
            <a:ext cx="4670176" cy="4255120"/>
          </a:xfrm>
        </p:spPr>
        <p:txBody>
          <a:bodyPr>
            <a:no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r>
              <a:rPr lang="ru-RU" sz="2400" b="1" dirty="0" smtClean="0">
                <a:solidFill>
                  <a:srgbClr val="333399"/>
                </a:solidFill>
              </a:rPr>
              <a:t>Приглашенными лекторами были врачи: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err="1" smtClean="0">
                <a:solidFill>
                  <a:srgbClr val="333399"/>
                </a:solidFill>
              </a:rPr>
              <a:t>нутрициологи</a:t>
            </a:r>
            <a:endParaRPr lang="ru-RU" sz="2400" b="1" dirty="0" smtClean="0">
              <a:solidFill>
                <a:srgbClr val="333399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остеопаты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психотерапевты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урологи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специалисты МСЭ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err="1" smtClean="0">
                <a:solidFill>
                  <a:srgbClr val="333399"/>
                </a:solidFill>
              </a:rPr>
              <a:t>реабилитологи</a:t>
            </a:r>
            <a:r>
              <a:rPr lang="ru-RU" sz="2400" b="1" dirty="0" smtClean="0">
                <a:solidFill>
                  <a:srgbClr val="333399"/>
                </a:solidFill>
              </a:rPr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тренеры по </a:t>
            </a:r>
            <a:r>
              <a:rPr lang="ru-RU" sz="2400" b="1" dirty="0" err="1" smtClean="0">
                <a:solidFill>
                  <a:srgbClr val="333399"/>
                </a:solidFill>
              </a:rPr>
              <a:t>Бочче</a:t>
            </a:r>
            <a:r>
              <a:rPr lang="ru-RU" sz="2400" b="1" dirty="0" smtClean="0">
                <a:solidFill>
                  <a:srgbClr val="333399"/>
                </a:solidFill>
              </a:rPr>
              <a:t> и йоге…</a:t>
            </a:r>
          </a:p>
        </p:txBody>
      </p:sp>
      <p:pic>
        <p:nvPicPr>
          <p:cNvPr id="5" name="Рисунок 4" descr="Школы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95686"/>
            <a:ext cx="1841101" cy="1224136"/>
          </a:xfrm>
          <a:prstGeom prst="rect">
            <a:avLst/>
          </a:prstGeom>
        </p:spPr>
      </p:pic>
      <p:pic>
        <p:nvPicPr>
          <p:cNvPr id="6" name="Рисунок 5" descr="Школы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7534"/>
            <a:ext cx="1841101" cy="1224136"/>
          </a:xfrm>
          <a:prstGeom prst="rect">
            <a:avLst/>
          </a:prstGeom>
        </p:spPr>
      </p:pic>
      <p:pic>
        <p:nvPicPr>
          <p:cNvPr id="7" name="Рисунок 6" descr="Школы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987574"/>
            <a:ext cx="2274301" cy="1512168"/>
          </a:xfrm>
          <a:prstGeom prst="rect">
            <a:avLst/>
          </a:prstGeom>
        </p:spPr>
      </p:pic>
      <p:pic>
        <p:nvPicPr>
          <p:cNvPr id="8" name="Рисунок 7" descr="Школы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363838"/>
            <a:ext cx="1841101" cy="1224136"/>
          </a:xfrm>
          <a:prstGeom prst="rect">
            <a:avLst/>
          </a:prstGeom>
        </p:spPr>
      </p:pic>
      <p:pic>
        <p:nvPicPr>
          <p:cNvPr id="9" name="Рисунок 8" descr="Школы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2787774"/>
            <a:ext cx="2274301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Анимационные мероприятия</a:t>
            </a:r>
            <a:endParaRPr lang="ru-RU" sz="3600" dirty="0">
              <a:solidFill>
                <a:srgbClr val="BF4DBA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90056" y="627535"/>
            <a:ext cx="5246240" cy="42551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Два раза в месяц проводились анимационные мероприятия. Отмечали дни именинников и различные праздники государственные и личные!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Всегда весело и задорно, интересно и познавательно, тепло и уютно!</a:t>
            </a:r>
          </a:p>
        </p:txBody>
      </p:sp>
      <p:pic>
        <p:nvPicPr>
          <p:cNvPr id="5" name="Рисунок 4" descr="DSC_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627534"/>
            <a:ext cx="1846406" cy="1227664"/>
          </a:xfrm>
          <a:prstGeom prst="rect">
            <a:avLst/>
          </a:prstGeom>
        </p:spPr>
      </p:pic>
      <p:pic>
        <p:nvPicPr>
          <p:cNvPr id="6" name="Рисунок 5" descr="DSC_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507854"/>
            <a:ext cx="1872208" cy="1244820"/>
          </a:xfrm>
          <a:prstGeom prst="rect">
            <a:avLst/>
          </a:prstGeom>
        </p:spPr>
      </p:pic>
      <p:pic>
        <p:nvPicPr>
          <p:cNvPr id="7" name="Рисунок 6" descr="DSC_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363838"/>
            <a:ext cx="1872208" cy="1244820"/>
          </a:xfrm>
          <a:prstGeom prst="rect">
            <a:avLst/>
          </a:prstGeom>
        </p:spPr>
      </p:pic>
      <p:pic>
        <p:nvPicPr>
          <p:cNvPr id="8" name="Рисунок 7" descr="DSC_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627534"/>
            <a:ext cx="1872208" cy="1244820"/>
          </a:xfrm>
          <a:prstGeom prst="rect">
            <a:avLst/>
          </a:prstGeom>
        </p:spPr>
      </p:pic>
      <p:pic>
        <p:nvPicPr>
          <p:cNvPr id="9" name="Рисунок 8" descr="DSC_0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995686"/>
            <a:ext cx="1872208" cy="1244820"/>
          </a:xfrm>
          <a:prstGeom prst="rect">
            <a:avLst/>
          </a:prstGeom>
        </p:spPr>
      </p:pic>
      <p:pic>
        <p:nvPicPr>
          <p:cNvPr id="10" name="Рисунок 9" descr="DSC_00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2139702"/>
            <a:ext cx="1872208" cy="124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Выездные мероприятия</a:t>
            </a:r>
            <a:endParaRPr lang="ru-RU" sz="3600" dirty="0">
              <a:solidFill>
                <a:srgbClr val="BF4DBA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74032" y="627535"/>
            <a:ext cx="5678288" cy="42551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Мероприятия, направленные на интеграцию участников проекта в открытое общество представляли собой совместные выезды на отдых, участие в городских и областных спортивных соревнований, участие в мероприятиях партнеров…</a:t>
            </a:r>
          </a:p>
        </p:txBody>
      </p:sp>
      <p:pic>
        <p:nvPicPr>
          <p:cNvPr id="5" name="Рисунок 4" descr="Выезды 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1995686"/>
            <a:ext cx="1670205" cy="1252654"/>
          </a:xfrm>
          <a:prstGeom prst="rect">
            <a:avLst/>
          </a:prstGeom>
        </p:spPr>
      </p:pic>
      <p:pic>
        <p:nvPicPr>
          <p:cNvPr id="6" name="Рисунок 5" descr="Выезды 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88514"/>
            <a:ext cx="1750932" cy="1169568"/>
          </a:xfrm>
          <a:prstGeom prst="rect">
            <a:avLst/>
          </a:prstGeom>
        </p:spPr>
      </p:pic>
      <p:pic>
        <p:nvPicPr>
          <p:cNvPr id="7" name="Рисунок 6" descr="Выезды 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1923" y="699542"/>
            <a:ext cx="1794573" cy="1584176"/>
          </a:xfrm>
          <a:prstGeom prst="rect">
            <a:avLst/>
          </a:prstGeom>
        </p:spPr>
      </p:pic>
      <p:pic>
        <p:nvPicPr>
          <p:cNvPr id="8" name="Рисунок 7" descr="Выезды  (8).jpg"/>
          <p:cNvPicPr>
            <a:picLocks noChangeAspect="1"/>
          </p:cNvPicPr>
          <p:nvPr/>
        </p:nvPicPr>
        <p:blipFill>
          <a:blip r:embed="rId6" cstate="print"/>
          <a:srcRect l="9327" r="10457"/>
          <a:stretch>
            <a:fillRect/>
          </a:stretch>
        </p:blipFill>
        <p:spPr>
          <a:xfrm>
            <a:off x="107504" y="3363838"/>
            <a:ext cx="2160240" cy="1243956"/>
          </a:xfrm>
          <a:prstGeom prst="rect">
            <a:avLst/>
          </a:prstGeom>
        </p:spPr>
      </p:pic>
      <p:pic>
        <p:nvPicPr>
          <p:cNvPr id="9" name="Рисунок 8" descr="Выезды  (9).jpg"/>
          <p:cNvPicPr>
            <a:picLocks noChangeAspect="1"/>
          </p:cNvPicPr>
          <p:nvPr/>
        </p:nvPicPr>
        <p:blipFill>
          <a:blip r:embed="rId7" cstate="print"/>
          <a:srcRect l="7462" t="16583" r="10457" b="13774"/>
          <a:stretch>
            <a:fillRect/>
          </a:stretch>
        </p:blipFill>
        <p:spPr>
          <a:xfrm>
            <a:off x="6012160" y="3003798"/>
            <a:ext cx="2664296" cy="1695460"/>
          </a:xfrm>
          <a:prstGeom prst="rect">
            <a:avLst/>
          </a:prstGeom>
        </p:spPr>
      </p:pic>
      <p:pic>
        <p:nvPicPr>
          <p:cNvPr id="10" name="Рисунок 9" descr="Выезды 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3291829"/>
            <a:ext cx="2160240" cy="1402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558"/>
            <a:ext cx="9144000" cy="720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br>
              <a:rPr lang="ru-RU" sz="32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реализации проекта 2023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05880" y="980926"/>
            <a:ext cx="8414592" cy="3607048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количество человек, которым оказаны услуги в сфере физической культуры и спорта: </a:t>
            </a:r>
            <a:r>
              <a:rPr lang="ru-RU" sz="2400" b="1" dirty="0" smtClean="0">
                <a:solidFill>
                  <a:srgbClr val="333399"/>
                </a:solidFill>
              </a:rPr>
              <a:t>220</a:t>
            </a:r>
            <a:endParaRPr lang="ru-RU" sz="2400" b="1" dirty="0" smtClean="0">
              <a:solidFill>
                <a:srgbClr val="333399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количество человек, которым оказаны услуги в сфере образования, просвещения: 110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количество человек, которым оказаны услуги в сфере социального обслуживания: </a:t>
            </a:r>
            <a:r>
              <a:rPr lang="ru-RU" sz="2400" b="1" dirty="0" smtClean="0">
                <a:solidFill>
                  <a:srgbClr val="333399"/>
                </a:solidFill>
              </a:rPr>
              <a:t>220</a:t>
            </a:r>
            <a:endParaRPr lang="ru-RU" sz="2400" b="1" dirty="0" smtClean="0">
              <a:solidFill>
                <a:srgbClr val="333399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количество человек принявших участие в мероприятиях проекта: </a:t>
            </a:r>
            <a:r>
              <a:rPr lang="ru-RU" sz="2400" b="1" dirty="0" smtClean="0">
                <a:solidFill>
                  <a:srgbClr val="333399"/>
                </a:solidFill>
              </a:rPr>
              <a:t>220</a:t>
            </a:r>
            <a:endParaRPr lang="ru-RU" sz="2400" b="1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558"/>
            <a:ext cx="9144000" cy="720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Участники отмечают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05880" y="771550"/>
            <a:ext cx="8414592" cy="3816424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Коррекцию своего психологического состояния после посещения психологических занятий и личных консультаций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Укрепление физической формы, посещая занятия йогой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Улучшение эмоционального фона, за счет частого общения, за счет участия в анимационных мероприятиях, в игровом клубе и коммуникационных группах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Расширения кругозора и личной информированности на лекциях, мастер-классах  в рамках просветительских школ.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ыезды 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512" y="0"/>
            <a:ext cx="6858000" cy="5143500"/>
          </a:xfrm>
          <a:prstGeom prst="rect">
            <a:avLst/>
          </a:prstGeom>
        </p:spPr>
      </p:pic>
      <p:pic>
        <p:nvPicPr>
          <p:cNvPr id="1026" name="Picture 2" descr="E:\РАБОТА\1 ОООИБРС\СГОРС\Грант 2023-2024 Единство тела и души\проезентация\лента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57813" cy="514508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504" y="987574"/>
            <a:ext cx="4176464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БЛАГОДАРИМ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стр Цели и задачи.jpg"/>
          <p:cNvPicPr>
            <a:picLocks noChangeAspect="1"/>
          </p:cNvPicPr>
          <p:nvPr/>
        </p:nvPicPr>
        <p:blipFill>
          <a:blip r:embed="rId3" cstate="print">
            <a:lum/>
          </a:blip>
          <a:srcRect l="5662" t="-1332" r="15344" b="24000"/>
          <a:stretch>
            <a:fillRect/>
          </a:stretch>
        </p:blipFill>
        <p:spPr>
          <a:xfrm>
            <a:off x="323528" y="555526"/>
            <a:ext cx="8532440" cy="417646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Цели проекта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771550"/>
            <a:ext cx="5472608" cy="382307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Организация комплексной физической и психологической реабилитации с интеграцией в активную социальную жизнь </a:t>
            </a:r>
            <a:r>
              <a:rPr lang="ru-RU" sz="2400" b="1" dirty="0" err="1" smtClean="0">
                <a:solidFill>
                  <a:srgbClr val="333399"/>
                </a:solidFill>
              </a:rPr>
              <a:t>маломобильных</a:t>
            </a:r>
            <a:r>
              <a:rPr lang="ru-RU" sz="2400" b="1" dirty="0" smtClean="0">
                <a:solidFill>
                  <a:srgbClr val="333399"/>
                </a:solidFill>
              </a:rPr>
              <a:t> людей с ограниченными возможностями здоровья, имеющих тяжелые заболевания: рассеянный склероз, ДЦП, ЧМТ, инсульт, нуждающихся в постоянной поддерживающей реабилитации, проживающих на территории г.о. Самара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развитие и совершенствование системы реабилитации людей с ОВЗ</a:t>
            </a:r>
            <a:endParaRPr lang="ru-RU" sz="2400" b="1" dirty="0">
              <a:solidFill>
                <a:srgbClr val="333399"/>
              </a:solidFill>
            </a:endParaRPr>
          </a:p>
        </p:txBody>
      </p:sp>
      <p:pic>
        <p:nvPicPr>
          <p:cNvPr id="4" name="Рисунок 3" descr="4 стр Направления работы  (5)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948264" y="2499742"/>
            <a:ext cx="1948974" cy="1296144"/>
          </a:xfrm>
          <a:prstGeom prst="rect">
            <a:avLst/>
          </a:prstGeom>
        </p:spPr>
      </p:pic>
      <p:pic>
        <p:nvPicPr>
          <p:cNvPr id="5" name="Рисунок 4" descr="4 стр Направления работы  (1)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07504" y="843558"/>
            <a:ext cx="2088231" cy="1388754"/>
          </a:xfrm>
          <a:prstGeom prst="rect">
            <a:avLst/>
          </a:prstGeom>
        </p:spPr>
      </p:pic>
      <p:pic>
        <p:nvPicPr>
          <p:cNvPr id="6" name="Рисунок 5" descr="4 стр Направления работы  (8)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07504" y="2643758"/>
            <a:ext cx="2112234" cy="1584176"/>
          </a:xfrm>
          <a:prstGeom prst="rect">
            <a:avLst/>
          </a:prstGeom>
        </p:spPr>
      </p:pic>
      <p:pic>
        <p:nvPicPr>
          <p:cNvPr id="7" name="Рисунок 6" descr="4 стр Направления работы  (9)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948264" y="1059582"/>
            <a:ext cx="1944216" cy="129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задачи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71550"/>
            <a:ext cx="8435280" cy="382307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000" b="1" dirty="0" smtClean="0">
                <a:solidFill>
                  <a:srgbClr val="333399"/>
                </a:solidFill>
              </a:rPr>
              <a:t>Организация и проведение </a:t>
            </a:r>
            <a:r>
              <a:rPr lang="ru-RU" sz="2000" b="1" dirty="0" smtClean="0">
                <a:solidFill>
                  <a:srgbClr val="333399"/>
                </a:solidFill>
              </a:rPr>
              <a:t>занятий по физической реабилитации.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000" b="1" dirty="0" smtClean="0">
                <a:solidFill>
                  <a:srgbClr val="333399"/>
                </a:solidFill>
              </a:rPr>
              <a:t>Организация, проведение психологических занятий и оказание </a:t>
            </a:r>
            <a:r>
              <a:rPr lang="ru-RU" sz="2000" b="1" dirty="0" smtClean="0">
                <a:solidFill>
                  <a:srgbClr val="333399"/>
                </a:solidFill>
              </a:rPr>
              <a:t>психологической поддержки и сопровождения.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000" b="1" dirty="0" smtClean="0">
                <a:solidFill>
                  <a:srgbClr val="333399"/>
                </a:solidFill>
              </a:rPr>
              <a:t>Организация </a:t>
            </a:r>
            <a:r>
              <a:rPr lang="ru-RU" sz="2000" b="1" dirty="0">
                <a:solidFill>
                  <a:srgbClr val="333399"/>
                </a:solidFill>
              </a:rPr>
              <a:t>и проведение </a:t>
            </a:r>
            <a:r>
              <a:rPr lang="ru-RU" sz="2000" b="1" dirty="0" smtClean="0">
                <a:solidFill>
                  <a:srgbClr val="333399"/>
                </a:solidFill>
              </a:rPr>
              <a:t> (</a:t>
            </a:r>
            <a:r>
              <a:rPr lang="ru-RU" sz="2000" b="1" dirty="0" smtClean="0">
                <a:solidFill>
                  <a:srgbClr val="333399"/>
                </a:solidFill>
              </a:rPr>
              <a:t>1 раз в месяц) </a:t>
            </a:r>
            <a:r>
              <a:rPr lang="ru-RU" sz="2000" b="1" dirty="0" smtClean="0">
                <a:solidFill>
                  <a:srgbClr val="333399"/>
                </a:solidFill>
              </a:rPr>
              <a:t>просветительских </a:t>
            </a:r>
            <a:r>
              <a:rPr lang="ru-RU" sz="2000" b="1" dirty="0" smtClean="0">
                <a:solidFill>
                  <a:srgbClr val="333399"/>
                </a:solidFill>
              </a:rPr>
              <a:t>школ пациентов.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000" b="1" dirty="0" smtClean="0">
                <a:solidFill>
                  <a:srgbClr val="333399"/>
                </a:solidFill>
              </a:rPr>
              <a:t>Организация работы по интеграции людей с ограниченными возможностями здоровья и их семей в активную социальную жизнь.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77802"/>
            <a:ext cx="2016224" cy="1340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7" y="3277802"/>
            <a:ext cx="2016227" cy="1340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29927"/>
            <a:ext cx="2088232" cy="1388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41" y="3277802"/>
            <a:ext cx="2016230" cy="1340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771550"/>
            <a:ext cx="5328592" cy="353504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Занятия йогой двух направлений – Классическая и йога </a:t>
            </a:r>
            <a:r>
              <a:rPr lang="ru-RU" sz="2400" b="1" dirty="0" err="1" smtClean="0">
                <a:solidFill>
                  <a:srgbClr val="333399"/>
                </a:solidFill>
              </a:rPr>
              <a:t>Айенгара</a:t>
            </a:r>
            <a:endParaRPr lang="ru-RU" sz="2400" b="1" dirty="0" smtClean="0">
              <a:solidFill>
                <a:srgbClr val="333399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Психологические занятия - тренинги, </a:t>
            </a:r>
            <a:r>
              <a:rPr lang="ru-RU" sz="2400" b="1" dirty="0" err="1" smtClean="0">
                <a:solidFill>
                  <a:srgbClr val="333399"/>
                </a:solidFill>
              </a:rPr>
              <a:t>Арт-терапия</a:t>
            </a:r>
            <a:r>
              <a:rPr lang="ru-RU" sz="2400" b="1" dirty="0" smtClean="0">
                <a:solidFill>
                  <a:srgbClr val="333399"/>
                </a:solidFill>
              </a:rPr>
              <a:t>, </a:t>
            </a:r>
            <a:r>
              <a:rPr lang="ru-RU" sz="2400" b="1" dirty="0" err="1" smtClean="0">
                <a:solidFill>
                  <a:srgbClr val="333399"/>
                </a:solidFill>
              </a:rPr>
              <a:t>игропрактика</a:t>
            </a:r>
            <a:r>
              <a:rPr lang="ru-RU" sz="2400" b="1" dirty="0" smtClean="0">
                <a:solidFill>
                  <a:srgbClr val="333399"/>
                </a:solidFill>
              </a:rPr>
              <a:t>, кино-терапия, личные консультации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Просветительские школы с приглашенными юристами, врачами, специалистами МСЭ, пенсионного фонда, страховых компаний и др.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400" b="1" dirty="0" smtClean="0">
                <a:solidFill>
                  <a:srgbClr val="333399"/>
                </a:solidFill>
              </a:rPr>
              <a:t>Проведение анимационных и выездных мероприятий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Направления работы (модули)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 стр Направления работы  (10)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948264" y="1707654"/>
            <a:ext cx="1958107" cy="977695"/>
          </a:xfrm>
          <a:prstGeom prst="rect">
            <a:avLst/>
          </a:prstGeom>
        </p:spPr>
      </p:pic>
      <p:pic>
        <p:nvPicPr>
          <p:cNvPr id="6" name="Рисунок 5" descr="4 стр Направления работы  (2)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372200" y="3363838"/>
            <a:ext cx="2592286" cy="1296144"/>
          </a:xfrm>
          <a:prstGeom prst="rect">
            <a:avLst/>
          </a:prstGeom>
        </p:spPr>
      </p:pic>
      <p:pic>
        <p:nvPicPr>
          <p:cNvPr id="7" name="Рисунок 6" descr="4 стр Направления работы  (4)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79512" y="771550"/>
            <a:ext cx="1732421" cy="1152128"/>
          </a:xfrm>
          <a:prstGeom prst="rect">
            <a:avLst/>
          </a:prstGeom>
        </p:spPr>
      </p:pic>
      <p:pic>
        <p:nvPicPr>
          <p:cNvPr id="8" name="Рисунок 7" descr="Йога Айенгара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48" y="2073281"/>
            <a:ext cx="1841101" cy="12241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" y="3487385"/>
            <a:ext cx="1869357" cy="1242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>
            <a:noAutofit/>
          </a:bodyPr>
          <a:lstStyle/>
          <a:p>
            <a:pPr marL="355600" algn="l"/>
            <a:r>
              <a:rPr lang="ru-RU" sz="3600" b="1" dirty="0" smtClean="0">
                <a:solidFill>
                  <a:srgbClr val="656AD5"/>
                </a:solidFill>
                <a:latin typeface="Arial" pitchFamily="34" charset="0"/>
                <a:cs typeface="Arial" pitchFamily="34" charset="0"/>
              </a:rPr>
              <a:t>Команда проекта</a:t>
            </a:r>
            <a:endParaRPr lang="ru-RU" sz="3600" dirty="0">
              <a:solidFill>
                <a:srgbClr val="656AD5"/>
              </a:solidFill>
            </a:endParaRPr>
          </a:p>
        </p:txBody>
      </p:sp>
      <p:pic>
        <p:nvPicPr>
          <p:cNvPr id="5" name="Рисунок 4" descr="Клим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7534"/>
            <a:ext cx="1224136" cy="1155364"/>
          </a:xfrm>
          <a:prstGeom prst="rect">
            <a:avLst/>
          </a:prstGeom>
        </p:spPr>
      </p:pic>
      <p:pic>
        <p:nvPicPr>
          <p:cNvPr id="6" name="Рисунок 5" descr="Ануфри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627534"/>
            <a:ext cx="1275860" cy="1152128"/>
          </a:xfrm>
          <a:prstGeom prst="rect">
            <a:avLst/>
          </a:prstGeom>
        </p:spPr>
      </p:pic>
      <p:pic>
        <p:nvPicPr>
          <p:cNvPr id="10" name="Рисунок 9" descr="Галим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19822"/>
            <a:ext cx="1224136" cy="1218609"/>
          </a:xfrm>
          <a:prstGeom prst="rect">
            <a:avLst/>
          </a:prstGeom>
        </p:spPr>
      </p:pic>
      <p:pic>
        <p:nvPicPr>
          <p:cNvPr id="11" name="Рисунок 10" descr="Кривоносова.JPG"/>
          <p:cNvPicPr>
            <a:picLocks noChangeAspect="1"/>
          </p:cNvPicPr>
          <p:nvPr/>
        </p:nvPicPr>
        <p:blipFill>
          <a:blip r:embed="rId6" cstate="print"/>
          <a:srcRect b="3819"/>
          <a:stretch>
            <a:fillRect/>
          </a:stretch>
        </p:blipFill>
        <p:spPr>
          <a:xfrm>
            <a:off x="4355976" y="1995686"/>
            <a:ext cx="1211906" cy="1296144"/>
          </a:xfrm>
          <a:prstGeom prst="rect">
            <a:avLst/>
          </a:prstGeom>
        </p:spPr>
      </p:pic>
      <p:pic>
        <p:nvPicPr>
          <p:cNvPr id="12" name="Рисунок 11" descr="Ипатов .jpg"/>
          <p:cNvPicPr>
            <a:picLocks noChangeAspect="1"/>
          </p:cNvPicPr>
          <p:nvPr/>
        </p:nvPicPr>
        <p:blipFill>
          <a:blip r:embed="rId7" cstate="print"/>
          <a:srcRect l="5357"/>
          <a:stretch>
            <a:fillRect/>
          </a:stretch>
        </p:blipFill>
        <p:spPr>
          <a:xfrm>
            <a:off x="323528" y="1995686"/>
            <a:ext cx="1272141" cy="1008112"/>
          </a:xfrm>
          <a:prstGeom prst="rect">
            <a:avLst/>
          </a:prstGeom>
        </p:spPr>
      </p:pic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1619672" y="555526"/>
            <a:ext cx="2808312" cy="122413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r>
              <a:rPr lang="ru-RU" sz="1900" b="1" dirty="0" smtClean="0">
                <a:solidFill>
                  <a:srgbClr val="333399"/>
                </a:solidFill>
              </a:rPr>
              <a:t>Екатерина </a:t>
            </a:r>
            <a:r>
              <a:rPr lang="ru-RU" sz="1900" b="1" dirty="0" err="1" smtClean="0">
                <a:solidFill>
                  <a:srgbClr val="333399"/>
                </a:solidFill>
              </a:rPr>
              <a:t>Клименко</a:t>
            </a:r>
            <a:r>
              <a:rPr lang="ru-RU" sz="1900" b="1" dirty="0" smtClean="0">
                <a:solidFill>
                  <a:srgbClr val="333399"/>
                </a:solidFill>
              </a:rPr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r>
              <a:rPr lang="ru-RU" sz="1900" dirty="0" smtClean="0">
                <a:solidFill>
                  <a:srgbClr val="333399"/>
                </a:solidFill>
              </a:rPr>
              <a:t>Руководитель проекта, 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r>
              <a:rPr lang="ru-RU" sz="1900" dirty="0" smtClean="0">
                <a:solidFill>
                  <a:srgbClr val="333399"/>
                </a:solidFill>
              </a:rPr>
              <a:t>Председатель правления СГООИБРС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endParaRPr lang="ru-RU" sz="2000" dirty="0">
              <a:solidFill>
                <a:srgbClr val="333399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652120" y="52923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b="1" dirty="0" smtClean="0">
                <a:solidFill>
                  <a:srgbClr val="333399"/>
                </a:solidFill>
              </a:rPr>
              <a:t>Ануфриева Елена</a:t>
            </a: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dirty="0" smtClean="0">
                <a:solidFill>
                  <a:srgbClr val="333399"/>
                </a:solidFill>
              </a:rPr>
              <a:t>Координатор проекта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619672" y="192367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sz="1900" b="1" dirty="0" smtClean="0">
                <a:solidFill>
                  <a:srgbClr val="333399"/>
                </a:solidFill>
              </a:rPr>
              <a:t>Олег Ипатов</a:t>
            </a:r>
          </a:p>
          <a:p>
            <a:pPr lvl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sz="1900" dirty="0" smtClean="0">
                <a:solidFill>
                  <a:srgbClr val="333399"/>
                </a:solidFill>
              </a:rPr>
              <a:t>Организатор информационного сопровождения проекта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619672" y="3147814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b="1" dirty="0" err="1" smtClean="0">
                <a:solidFill>
                  <a:srgbClr val="333399"/>
                </a:solidFill>
              </a:rPr>
              <a:t>Фарида</a:t>
            </a:r>
            <a:r>
              <a:rPr lang="ru-RU" b="1" dirty="0" smtClean="0">
                <a:solidFill>
                  <a:srgbClr val="333399"/>
                </a:solidFill>
              </a:rPr>
              <a:t> </a:t>
            </a:r>
            <a:r>
              <a:rPr lang="ru-RU" b="1" dirty="0" err="1" smtClean="0">
                <a:solidFill>
                  <a:srgbClr val="333399"/>
                </a:solidFill>
              </a:rPr>
              <a:t>Галимова</a:t>
            </a:r>
            <a:endParaRPr lang="ru-RU" b="1" dirty="0" smtClean="0">
              <a:solidFill>
                <a:srgbClr val="333399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dirty="0" smtClean="0">
                <a:solidFill>
                  <a:srgbClr val="333399"/>
                </a:solidFill>
              </a:rPr>
              <a:t>Психолог проекта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5652120" y="192367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b="1" dirty="0" smtClean="0">
                <a:solidFill>
                  <a:srgbClr val="333399"/>
                </a:solidFill>
              </a:rPr>
              <a:t>Марина Кривоносова</a:t>
            </a: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dirty="0" smtClean="0">
                <a:solidFill>
                  <a:srgbClr val="333399"/>
                </a:solidFill>
              </a:rPr>
              <a:t>Психолог проекта</a:t>
            </a: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endParaRPr lang="ru-RU" dirty="0" smtClean="0">
              <a:solidFill>
                <a:srgbClr val="333399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</p:spPr>
        <p:txBody>
          <a:bodyPr>
            <a:noAutofit/>
          </a:bodyPr>
          <a:lstStyle/>
          <a:p>
            <a:pPr marL="355600" algn="l"/>
            <a:r>
              <a:rPr lang="ru-RU" sz="3600" b="1" dirty="0" smtClean="0">
                <a:solidFill>
                  <a:srgbClr val="656AD5"/>
                </a:solidFill>
                <a:latin typeface="Arial" pitchFamily="34" charset="0"/>
                <a:cs typeface="Arial" pitchFamily="34" charset="0"/>
              </a:rPr>
              <a:t>Команда проекта</a:t>
            </a:r>
            <a:endParaRPr lang="ru-RU" sz="3600" dirty="0">
              <a:solidFill>
                <a:srgbClr val="656AD5"/>
              </a:solidFill>
            </a:endParaRPr>
          </a:p>
        </p:txBody>
      </p:sp>
      <p:pic>
        <p:nvPicPr>
          <p:cNvPr id="7" name="Рисунок 6" descr="Кирпичник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7534"/>
            <a:ext cx="1256867" cy="1296144"/>
          </a:xfrm>
          <a:prstGeom prst="rect">
            <a:avLst/>
          </a:prstGeom>
        </p:spPr>
      </p:pic>
      <p:pic>
        <p:nvPicPr>
          <p:cNvPr id="8" name="Рисунок 7" descr="Свирид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07854"/>
            <a:ext cx="1253347" cy="1080120"/>
          </a:xfrm>
          <a:prstGeom prst="rect">
            <a:avLst/>
          </a:prstGeom>
        </p:spPr>
      </p:pic>
      <p:pic>
        <p:nvPicPr>
          <p:cNvPr id="9" name="Рисунок 8" descr="Котельнк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06949"/>
            <a:ext cx="1080120" cy="1184881"/>
          </a:xfrm>
          <a:prstGeom prst="rect">
            <a:avLst/>
          </a:prstGeom>
        </p:spPr>
      </p:pic>
      <p:pic>
        <p:nvPicPr>
          <p:cNvPr id="13" name="Рисунок 12" descr="Крючко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7" y="3507854"/>
            <a:ext cx="1243263" cy="1080120"/>
          </a:xfrm>
          <a:prstGeom prst="rect">
            <a:avLst/>
          </a:prstGeom>
        </p:spPr>
      </p:pic>
      <p:pic>
        <p:nvPicPr>
          <p:cNvPr id="14" name="Рисунок 13" descr="Пикушина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067694"/>
            <a:ext cx="1241654" cy="1275606"/>
          </a:xfrm>
          <a:prstGeom prst="rect">
            <a:avLst/>
          </a:prstGeom>
        </p:spPr>
      </p:pic>
      <p:pic>
        <p:nvPicPr>
          <p:cNvPr id="15" name="Рисунок 14" descr="Соболева 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608190"/>
            <a:ext cx="1368152" cy="1243480"/>
          </a:xfrm>
          <a:prstGeom prst="rect">
            <a:avLst/>
          </a:prstGeom>
        </p:spPr>
      </p:pic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1619672" y="555526"/>
            <a:ext cx="2808312" cy="122413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r>
              <a:rPr lang="ru-RU" sz="1900" b="1" dirty="0" smtClean="0">
                <a:solidFill>
                  <a:srgbClr val="333399"/>
                </a:solidFill>
              </a:rPr>
              <a:t>Татьяна </a:t>
            </a:r>
            <a:r>
              <a:rPr lang="ru-RU" sz="1900" b="1" dirty="0" err="1" smtClean="0">
                <a:solidFill>
                  <a:srgbClr val="333399"/>
                </a:solidFill>
              </a:rPr>
              <a:t>Кирпичникова</a:t>
            </a:r>
            <a:endParaRPr lang="ru-RU" sz="1900" b="1" dirty="0" smtClean="0">
              <a:solidFill>
                <a:srgbClr val="333399"/>
              </a:solidFill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r>
              <a:rPr lang="ru-RU" sz="1900" dirty="0" smtClean="0">
                <a:solidFill>
                  <a:srgbClr val="333399"/>
                </a:solidFill>
              </a:rPr>
              <a:t>Преподаватель йоги </a:t>
            </a:r>
            <a:r>
              <a:rPr lang="ru-RU" sz="1900" dirty="0" err="1" smtClean="0">
                <a:solidFill>
                  <a:srgbClr val="333399"/>
                </a:solidFill>
              </a:rPr>
              <a:t>Айенгара</a:t>
            </a:r>
            <a:endParaRPr lang="ru-RU" sz="1900" dirty="0" smtClean="0">
              <a:solidFill>
                <a:srgbClr val="333399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None/>
            </a:pPr>
            <a:endParaRPr lang="ru-RU" sz="2000" dirty="0">
              <a:solidFill>
                <a:srgbClr val="333399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724128" y="52923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b="1" dirty="0" smtClean="0">
                <a:solidFill>
                  <a:srgbClr val="333399"/>
                </a:solidFill>
              </a:rPr>
              <a:t>Соболева Татьяна</a:t>
            </a:r>
          </a:p>
          <a:p>
            <a:pPr lvl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dirty="0" smtClean="0">
                <a:solidFill>
                  <a:srgbClr val="333399"/>
                </a:solidFill>
              </a:rPr>
              <a:t>Организатор процесса питания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619672" y="1995686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sz="1900" b="1" dirty="0" smtClean="0">
                <a:solidFill>
                  <a:srgbClr val="333399"/>
                </a:solidFill>
              </a:rPr>
              <a:t>Галина Котельникова</a:t>
            </a:r>
          </a:p>
          <a:p>
            <a:pPr lvl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sz="1900" dirty="0" smtClean="0">
                <a:solidFill>
                  <a:srgbClr val="333399"/>
                </a:solidFill>
              </a:rPr>
              <a:t>Преподаватель йоги </a:t>
            </a:r>
            <a:r>
              <a:rPr lang="ru-RU" sz="1900" dirty="0" err="1" smtClean="0">
                <a:solidFill>
                  <a:srgbClr val="333399"/>
                </a:solidFill>
              </a:rPr>
              <a:t>Айенгара</a:t>
            </a:r>
            <a:endParaRPr lang="ru-RU" sz="1900" dirty="0" smtClean="0">
              <a:solidFill>
                <a:srgbClr val="333399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619672" y="3363838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b="1" dirty="0" smtClean="0">
                <a:solidFill>
                  <a:srgbClr val="333399"/>
                </a:solidFill>
              </a:rPr>
              <a:t>Анна </a:t>
            </a:r>
            <a:r>
              <a:rPr lang="ru-RU" b="1" dirty="0" err="1" smtClean="0">
                <a:solidFill>
                  <a:srgbClr val="333399"/>
                </a:solidFill>
              </a:rPr>
              <a:t>Крючкова</a:t>
            </a:r>
            <a:endParaRPr lang="ru-RU" b="1" dirty="0" smtClean="0">
              <a:solidFill>
                <a:srgbClr val="333399"/>
              </a:solidFill>
            </a:endParaRPr>
          </a:p>
          <a:p>
            <a:pPr lvl="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dirty="0" smtClean="0">
                <a:solidFill>
                  <a:srgbClr val="333399"/>
                </a:solidFill>
              </a:rPr>
              <a:t>Организатор школ пациентов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724128" y="1995686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b="1" dirty="0" err="1" smtClean="0">
                <a:solidFill>
                  <a:srgbClr val="333399"/>
                </a:solidFill>
              </a:rPr>
              <a:t>Пикушина</a:t>
            </a:r>
            <a:r>
              <a:rPr lang="ru-RU" b="1" dirty="0" smtClean="0">
                <a:solidFill>
                  <a:srgbClr val="333399"/>
                </a:solidFill>
              </a:rPr>
              <a:t> Татьяна</a:t>
            </a: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dirty="0" smtClean="0">
                <a:solidFill>
                  <a:srgbClr val="333399"/>
                </a:solidFill>
              </a:rPr>
              <a:t>Ассистент проекта</a:t>
            </a: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endParaRPr lang="ru-RU" dirty="0" smtClean="0">
              <a:solidFill>
                <a:srgbClr val="333399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5724128" y="3435846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b="1" dirty="0" smtClean="0">
                <a:solidFill>
                  <a:srgbClr val="333399"/>
                </a:solidFill>
              </a:rPr>
              <a:t>Сергей Свиридов</a:t>
            </a: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r>
              <a:rPr lang="ru-RU" dirty="0" smtClean="0">
                <a:solidFill>
                  <a:srgbClr val="333399"/>
                </a:solidFill>
              </a:rPr>
              <a:t>Менеджер по логистике</a:t>
            </a:r>
          </a:p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90000"/>
            </a:pPr>
            <a:endParaRPr lang="ru-RU" dirty="0" smtClean="0">
              <a:solidFill>
                <a:srgbClr val="333399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90000"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Реализация проекта</a:t>
            </a:r>
            <a:endParaRPr lang="ru-RU" sz="3600" dirty="0">
              <a:solidFill>
                <a:srgbClr val="BF4DBA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05880" y="692894"/>
            <a:ext cx="8414592" cy="42551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2000" b="1" dirty="0" smtClean="0">
                <a:solidFill>
                  <a:srgbClr val="333399"/>
                </a:solidFill>
              </a:rPr>
              <a:t>Проект реализовывался на площадке Центра семейной реабилитации, созданного силами Самарской городской организация инвалидов-больных рассеянным склерозом (СГОРС) и ее партнеров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endParaRPr lang="ru-RU" sz="1350" b="1" dirty="0" smtClean="0">
              <a:solidFill>
                <a:srgbClr val="333399"/>
              </a:solidFill>
            </a:endParaRPr>
          </a:p>
          <a:p>
            <a:r>
              <a:rPr lang="ru-RU" sz="1400" b="1" dirty="0" smtClean="0"/>
              <a:t>Адрес: </a:t>
            </a:r>
            <a:r>
              <a:rPr lang="ru-RU" sz="1400" dirty="0" smtClean="0"/>
              <a:t>г.Самара, ул.Свободы, 71 </a:t>
            </a:r>
          </a:p>
          <a:p>
            <a:r>
              <a:rPr lang="ru-RU" sz="1400" dirty="0" smtClean="0"/>
              <a:t>Тел.:	</a:t>
            </a:r>
            <a:r>
              <a:rPr lang="ru-RU" sz="1400" b="1" dirty="0" smtClean="0"/>
              <a:t>+7 (846) 201 52 55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Факс:	</a:t>
            </a:r>
            <a:r>
              <a:rPr lang="ru-RU" sz="1400" b="1" dirty="0" smtClean="0"/>
              <a:t>+7 (846) 201 52 86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Сайт:	</a:t>
            </a:r>
            <a:r>
              <a:rPr lang="en-US" sz="1400" b="1" dirty="0" smtClean="0"/>
              <a:t>http</a:t>
            </a:r>
            <a:r>
              <a:rPr lang="ru-RU" sz="1400" b="1" dirty="0" smtClean="0"/>
              <a:t>://</a:t>
            </a:r>
            <a:r>
              <a:rPr lang="ru-RU" sz="1400" b="1" dirty="0" err="1" smtClean="0"/>
              <a:t>сорс.рф</a:t>
            </a:r>
            <a:r>
              <a:rPr lang="ru-RU" sz="1400" b="1" dirty="0" smtClean="0"/>
              <a:t>/</a:t>
            </a:r>
            <a:endParaRPr lang="ru-RU" sz="1400" dirty="0" smtClean="0"/>
          </a:p>
          <a:p>
            <a:r>
              <a:rPr lang="en-US" sz="1400" dirty="0" smtClean="0"/>
              <a:t>e</a:t>
            </a:r>
            <a:r>
              <a:rPr lang="ru-RU" sz="1400" dirty="0" smtClean="0"/>
              <a:t>-</a:t>
            </a:r>
            <a:r>
              <a:rPr lang="en-US" sz="1400" dirty="0" smtClean="0"/>
              <a:t>mail</a:t>
            </a:r>
            <a:r>
              <a:rPr lang="ru-RU" sz="1400" dirty="0" smtClean="0"/>
              <a:t>:	</a:t>
            </a:r>
            <a:r>
              <a:rPr lang="ru-RU" sz="1400" b="1" dirty="0" smtClean="0"/>
              <a:t>info@ms2002.ru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Координатор проекта</a:t>
            </a:r>
          </a:p>
          <a:p>
            <a:r>
              <a:rPr lang="ru-RU" sz="1400" b="1" dirty="0" smtClean="0"/>
              <a:t>Елена Ануфриева</a:t>
            </a:r>
            <a:endParaRPr lang="ru-RU" sz="1400" dirty="0" smtClean="0"/>
          </a:p>
          <a:p>
            <a:r>
              <a:rPr lang="en-US" sz="1400" dirty="0" smtClean="0"/>
              <a:t>e</a:t>
            </a:r>
            <a:r>
              <a:rPr lang="ru-RU" sz="1400" dirty="0" smtClean="0"/>
              <a:t>-</a:t>
            </a:r>
            <a:r>
              <a:rPr lang="en-US" sz="1400" dirty="0" smtClean="0"/>
              <a:t>mail</a:t>
            </a:r>
            <a:r>
              <a:rPr lang="ru-RU" sz="1400" dirty="0" smtClean="0"/>
              <a:t>:  </a:t>
            </a:r>
            <a:r>
              <a:rPr lang="en-US" sz="1400" b="1" dirty="0" err="1" smtClean="0"/>
              <a:t>nufa</a:t>
            </a:r>
            <a:r>
              <a:rPr lang="ru-RU" sz="1400" b="1" dirty="0" smtClean="0"/>
              <a:t>-</a:t>
            </a:r>
            <a:r>
              <a:rPr lang="en-US" sz="1400" b="1" dirty="0" err="1" smtClean="0"/>
              <a:t>lenlen</a:t>
            </a:r>
            <a:r>
              <a:rPr lang="ru-RU" sz="1400" b="1" dirty="0" smtClean="0"/>
              <a:t>.78@</a:t>
            </a:r>
            <a:r>
              <a:rPr lang="en-US" sz="1400" b="1" dirty="0" smtClean="0"/>
              <a:t>mail</a:t>
            </a:r>
            <a:r>
              <a:rPr lang="ru-RU" sz="1400" b="1" dirty="0" smtClean="0"/>
              <a:t>.</a:t>
            </a:r>
            <a:r>
              <a:rPr lang="en-US" sz="1400" b="1" dirty="0" err="1" smtClean="0"/>
              <a:t>ru</a:t>
            </a:r>
            <a:endParaRPr lang="ru-RU" sz="1400" dirty="0" smtClean="0"/>
          </a:p>
          <a:p>
            <a:r>
              <a:rPr lang="ru-RU" sz="1400" dirty="0" smtClean="0"/>
              <a:t>тел. </a:t>
            </a:r>
            <a:r>
              <a:rPr lang="ru-RU" sz="1400" b="1" dirty="0" smtClean="0"/>
              <a:t>8 927 750 76 62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8 902 749 15 16</a:t>
            </a:r>
            <a:r>
              <a:rPr lang="ru-RU" sz="1400" dirty="0" smtClean="0"/>
              <a:t>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endParaRPr lang="ru-RU" sz="1350" b="1" dirty="0">
              <a:solidFill>
                <a:srgbClr val="333399"/>
              </a:solidFill>
            </a:endParaRPr>
          </a:p>
        </p:txBody>
      </p:sp>
      <p:pic>
        <p:nvPicPr>
          <p:cNvPr id="5" name="Рисунок 4" descr="Тренинги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995686"/>
            <a:ext cx="504056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F4DBA"/>
                </a:solidFill>
                <a:latin typeface="Arial" pitchFamily="34" charset="0"/>
                <a:cs typeface="Arial" pitchFamily="34" charset="0"/>
              </a:rPr>
              <a:t>Психология</a:t>
            </a:r>
            <a:endParaRPr lang="ru-RU" sz="3600" dirty="0">
              <a:solidFill>
                <a:srgbClr val="BF4DBA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02024" y="627535"/>
            <a:ext cx="5822304" cy="425512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800" b="1" dirty="0" smtClean="0">
                <a:solidFill>
                  <a:srgbClr val="333399"/>
                </a:solidFill>
              </a:rPr>
              <a:t>Организация действующего комплексного механизма социальной реабилитации лиц целевой группы через оказание психологической поддержки и сопровождения.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800" b="1" dirty="0" smtClean="0">
                <a:solidFill>
                  <a:srgbClr val="333399"/>
                </a:solidFill>
              </a:rPr>
              <a:t>Было организовано и проведено 176 психологических занятий (4 раза в неделю на протяжении 11 месяцев), цель которых развитие коммуникативных навыков, развитие эмоционального интеллекта и эффективного мышления, умение строить диалог.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"/>
            </a:pPr>
            <a:r>
              <a:rPr lang="ru-RU" sz="1800" b="1" dirty="0" smtClean="0">
                <a:solidFill>
                  <a:srgbClr val="333399"/>
                </a:solidFill>
              </a:rPr>
              <a:t>Были проведены 11 трансляций психологи-</a:t>
            </a:r>
            <a:br>
              <a:rPr lang="ru-RU" sz="1800" b="1" dirty="0" smtClean="0">
                <a:solidFill>
                  <a:srgbClr val="333399"/>
                </a:solidFill>
              </a:rPr>
            </a:br>
            <a:r>
              <a:rPr lang="ru-RU" sz="1800" b="1" dirty="0" err="1" smtClean="0">
                <a:solidFill>
                  <a:srgbClr val="333399"/>
                </a:solidFill>
              </a:rPr>
              <a:t>ческих</a:t>
            </a:r>
            <a:r>
              <a:rPr lang="ru-RU" sz="1800" b="1" dirty="0" smtClean="0">
                <a:solidFill>
                  <a:srgbClr val="333399"/>
                </a:solidFill>
              </a:rPr>
              <a:t> лекций на </a:t>
            </a:r>
            <a:r>
              <a:rPr lang="ru-RU" sz="1800" b="1" dirty="0" err="1" smtClean="0">
                <a:solidFill>
                  <a:srgbClr val="333399"/>
                </a:solidFill>
              </a:rPr>
              <a:t>Телеграм</a:t>
            </a:r>
            <a:r>
              <a:rPr lang="ru-RU" sz="1800" b="1" dirty="0" smtClean="0">
                <a:solidFill>
                  <a:srgbClr val="333399"/>
                </a:solidFill>
              </a:rPr>
              <a:t> канале. </a:t>
            </a:r>
            <a:endParaRPr lang="ru-RU" sz="1800" b="1" dirty="0">
              <a:solidFill>
                <a:srgbClr val="333399"/>
              </a:solidFill>
            </a:endParaRPr>
          </a:p>
        </p:txBody>
      </p:sp>
      <p:pic>
        <p:nvPicPr>
          <p:cNvPr id="5" name="Рисунок 4" descr="Игропрактика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6692" y="1542088"/>
            <a:ext cx="1981812" cy="1317694"/>
          </a:xfrm>
          <a:prstGeom prst="rect">
            <a:avLst/>
          </a:prstGeom>
        </p:spPr>
      </p:pic>
      <p:pic>
        <p:nvPicPr>
          <p:cNvPr id="6" name="Рисунок 5" descr="Игропрактика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555526"/>
            <a:ext cx="1732801" cy="1152128"/>
          </a:xfrm>
          <a:prstGeom prst="rect">
            <a:avLst/>
          </a:prstGeom>
        </p:spPr>
      </p:pic>
      <p:pic>
        <p:nvPicPr>
          <p:cNvPr id="7" name="Рисунок 6" descr="Арт-терапия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3435846"/>
            <a:ext cx="1732801" cy="1152128"/>
          </a:xfrm>
          <a:prstGeom prst="rect">
            <a:avLst/>
          </a:prstGeom>
        </p:spPr>
      </p:pic>
      <p:pic>
        <p:nvPicPr>
          <p:cNvPr id="8" name="Рисунок 7" descr="Кинотера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003798"/>
            <a:ext cx="2166001" cy="1440160"/>
          </a:xfrm>
          <a:prstGeom prst="rect">
            <a:avLst/>
          </a:prstGeom>
        </p:spPr>
      </p:pic>
      <p:pic>
        <p:nvPicPr>
          <p:cNvPr id="9" name="Рисунок 8" descr="Тимбилдинг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995686"/>
            <a:ext cx="1632181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671</Words>
  <Application>Microsoft Office PowerPoint</Application>
  <PresentationFormat>Экран (16:9)</PresentationFormat>
  <Paragraphs>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Итоги реализации  проекта</vt:lpstr>
      <vt:lpstr>Презентация PowerPoint</vt:lpstr>
      <vt:lpstr>Цели проекта</vt:lpstr>
      <vt:lpstr>Основные задачи проекта</vt:lpstr>
      <vt:lpstr>Направления работы (модули)</vt:lpstr>
      <vt:lpstr>Команда проекта</vt:lpstr>
      <vt:lpstr>Команда проекта</vt:lpstr>
      <vt:lpstr>Реализация проекта</vt:lpstr>
      <vt:lpstr>Психология</vt:lpstr>
      <vt:lpstr>ЙОГА АЙЕНГАРА </vt:lpstr>
      <vt:lpstr>ЙОГА ХАТХА </vt:lpstr>
      <vt:lpstr>Школы пациентов </vt:lpstr>
      <vt:lpstr>Анимационные мероприятия</vt:lpstr>
      <vt:lpstr>Выездные мероприятия</vt:lpstr>
      <vt:lpstr>Результаты  реализации проекта 2023</vt:lpstr>
      <vt:lpstr>Участники отмечают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2023-02-10T13:49:33Z</dcterms:created>
  <dcterms:modified xsi:type="dcterms:W3CDTF">2024-01-12T13:06:24Z</dcterms:modified>
</cp:coreProperties>
</file>