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5" r:id="rId2"/>
    <p:sldId id="291" r:id="rId3"/>
    <p:sldId id="324" r:id="rId4"/>
    <p:sldId id="326" r:id="rId5"/>
    <p:sldId id="292" r:id="rId6"/>
    <p:sldId id="331" r:id="rId7"/>
    <p:sldId id="293" r:id="rId8"/>
    <p:sldId id="299" r:id="rId9"/>
    <p:sldId id="328" r:id="rId10"/>
    <p:sldId id="296" r:id="rId11"/>
    <p:sldId id="298" r:id="rId12"/>
    <p:sldId id="300" r:id="rId13"/>
    <p:sldId id="321" r:id="rId14"/>
    <p:sldId id="323" r:id="rId15"/>
    <p:sldId id="301" r:id="rId16"/>
    <p:sldId id="310" r:id="rId17"/>
    <p:sldId id="303" r:id="rId18"/>
    <p:sldId id="302" r:id="rId19"/>
    <p:sldId id="329" r:id="rId20"/>
    <p:sldId id="316" r:id="rId21"/>
    <p:sldId id="309" r:id="rId22"/>
    <p:sldId id="325" r:id="rId23"/>
    <p:sldId id="332" r:id="rId24"/>
    <p:sldId id="306" r:id="rId25"/>
    <p:sldId id="322" r:id="rId26"/>
    <p:sldId id="32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124B1-CFD7-434A-ADB3-A186E668921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69DF8-872A-4172-B8E8-D89793B8E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</a:t>
            </a: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b="1" i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49C4B-E3CD-4230-BB34-0B53152FE8E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69DF8-872A-4172-B8E8-D89793B8E20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A9C5-C29E-4356-945E-87629EE5E7FE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4E76-EB69-4134-8808-3568364A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A9C5-C29E-4356-945E-87629EE5E7FE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4E76-EB69-4134-8808-3568364A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A9C5-C29E-4356-945E-87629EE5E7FE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4E76-EB69-4134-8808-3568364A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566569-D1FD-4660-A8CB-16EBD0F957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B667C6E-B2A9-4F3F-B3F6-EDA4A098F3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A9C5-C29E-4356-945E-87629EE5E7FE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4E76-EB69-4134-8808-3568364A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A9C5-C29E-4356-945E-87629EE5E7FE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4E76-EB69-4134-8808-3568364A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A9C5-C29E-4356-945E-87629EE5E7FE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4E76-EB69-4134-8808-3568364A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A9C5-C29E-4356-945E-87629EE5E7FE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4E76-EB69-4134-8808-3568364A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A9C5-C29E-4356-945E-87629EE5E7FE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4E76-EB69-4134-8808-3568364A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A9C5-C29E-4356-945E-87629EE5E7FE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4E76-EB69-4134-8808-3568364A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A9C5-C29E-4356-945E-87629EE5E7FE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4E76-EB69-4134-8808-3568364A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A9C5-C29E-4356-945E-87629EE5E7FE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4E76-EB69-4134-8808-3568364A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AA9C5-C29E-4356-945E-87629EE5E7FE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C4E76-EB69-4134-8808-3568364AD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9330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Редкие болезни в России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sz="2200" b="1" dirty="0" smtClean="0">
                <a:solidFill>
                  <a:srgbClr val="0070C0"/>
                </a:solidFill>
              </a:rPr>
              <a:t>Захарова Е.Ю., Терехова М.Д., </a:t>
            </a:r>
            <a:r>
              <a:rPr lang="ru-RU" sz="2200" b="1" dirty="0" err="1" smtClean="0">
                <a:solidFill>
                  <a:srgbClr val="0070C0"/>
                </a:solidFill>
              </a:rPr>
              <a:t>Мясникова</a:t>
            </a:r>
            <a:r>
              <a:rPr lang="ru-RU" sz="2200" b="1" dirty="0" smtClean="0">
                <a:solidFill>
                  <a:srgbClr val="0070C0"/>
                </a:solidFill>
              </a:rPr>
              <a:t> И.В.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3100" b="1" dirty="0" smtClean="0">
                <a:solidFill>
                  <a:srgbClr val="00B050"/>
                </a:solidFill>
              </a:rPr>
              <a:t>Всероссийское общество редких заболеваний</a:t>
            </a:r>
            <a:endParaRPr lang="ru-RU" sz="3100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C:\Users\User\Desktop\ЛОГОТИП РБ2.jpg"/>
          <p:cNvPicPr>
            <a:picLocks noChangeAspect="1" noChangeArrowheads="1"/>
          </p:cNvPicPr>
          <p:nvPr/>
        </p:nvPicPr>
        <p:blipFill>
          <a:blip r:embed="rId2" cstate="print"/>
          <a:srcRect r="14322" b="9783"/>
          <a:stretch>
            <a:fillRect/>
          </a:stretch>
        </p:blipFill>
        <p:spPr bwMode="auto">
          <a:xfrm>
            <a:off x="0" y="0"/>
            <a:ext cx="2627784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выявлять пациентов с редкими заболеваниями?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628800"/>
            <a:ext cx="4186808" cy="449736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 Массовый скрининг новорожденных   </a:t>
            </a:r>
          </a:p>
          <a:p>
            <a:pPr algn="just"/>
            <a:r>
              <a:rPr lang="ru-RU" dirty="0" smtClean="0"/>
              <a:t>Селективный скрининг на определенные группы болезней</a:t>
            </a:r>
          </a:p>
          <a:p>
            <a:pPr algn="just"/>
            <a:r>
              <a:rPr lang="ru-RU" dirty="0" smtClean="0"/>
              <a:t>Текущая диагностика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196" name="Picture 4" descr="April 25 crowd of people"/>
          <p:cNvPicPr>
            <a:picLocks noChangeAspect="1" noChangeArrowheads="1"/>
          </p:cNvPicPr>
          <p:nvPr/>
        </p:nvPicPr>
        <p:blipFill>
          <a:blip r:embed="rId2" cstate="print"/>
          <a:srcRect b="4545"/>
          <a:stretch>
            <a:fillRect/>
          </a:stretch>
        </p:blipFill>
        <p:spPr bwMode="auto">
          <a:xfrm>
            <a:off x="179512" y="1772816"/>
            <a:ext cx="4224469" cy="3024336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1475656" y="2708920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1403648" y="1484784"/>
            <a:ext cx="360040" cy="108012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Массовый скрининг новорожденных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628800"/>
            <a:ext cx="4896544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В России скрининг проводится на 5 болезней,  3 из них можно отнести к редким</a:t>
            </a:r>
          </a:p>
          <a:p>
            <a:pPr algn="just"/>
            <a:r>
              <a:rPr lang="ru-RU" dirty="0" smtClean="0"/>
              <a:t>В некоторых странах  скрининг проводится на десятки заболеваний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Как проводится оценка  программ  скрининга в РФ?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Кто и как должен вносить изменения в программу?  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www.magya-nikolaev.ru/static/up/images/full1282384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3990558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Селективный скрининг на определенные группы болезней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628800"/>
            <a:ext cx="4752528" cy="460851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 Редкие болезни прячутся под «маской» частых заболеваний:</a:t>
            </a:r>
          </a:p>
          <a:p>
            <a:pPr>
              <a:buNone/>
            </a:pPr>
            <a:r>
              <a:rPr lang="ru-RU" dirty="0" smtClean="0"/>
              <a:t>- среди  частых онкологических  болезней – редкие формы опухолей  </a:t>
            </a:r>
          </a:p>
          <a:p>
            <a:pPr>
              <a:buNone/>
            </a:pPr>
            <a:r>
              <a:rPr lang="ru-RU" dirty="0" smtClean="0"/>
              <a:t>-среди детского церебрального паралича-  </a:t>
            </a:r>
            <a:r>
              <a:rPr lang="ru-RU" dirty="0" err="1" smtClean="0"/>
              <a:t>глутаровая</a:t>
            </a:r>
            <a:r>
              <a:rPr lang="ru-RU" dirty="0" smtClean="0"/>
              <a:t>  </a:t>
            </a:r>
            <a:r>
              <a:rPr lang="ru-RU" dirty="0" err="1" smtClean="0"/>
              <a:t>ацидурия</a:t>
            </a:r>
            <a:r>
              <a:rPr lang="ru-RU" dirty="0" smtClean="0"/>
              <a:t> тип1</a:t>
            </a:r>
          </a:p>
          <a:p>
            <a:pPr>
              <a:buNone/>
            </a:pPr>
            <a:r>
              <a:rPr lang="ru-RU" dirty="0" smtClean="0"/>
              <a:t>-среди синдрома перинатального поражения нервной системы- органические </a:t>
            </a:r>
            <a:r>
              <a:rPr lang="ru-RU" dirty="0" err="1" smtClean="0"/>
              <a:t>ацидурии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-среди инсультов- </a:t>
            </a:r>
            <a:r>
              <a:rPr lang="ru-RU" dirty="0" err="1" smtClean="0"/>
              <a:t>митохондриальные</a:t>
            </a:r>
            <a:r>
              <a:rPr lang="ru-RU" dirty="0" smtClean="0"/>
              <a:t> болезни, болезнь Фабри</a:t>
            </a:r>
          </a:p>
          <a:p>
            <a:endParaRPr lang="ru-RU" dirty="0" smtClean="0"/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Необходимы ли  программы селективного скрининга на определенные редкие болезни среди контингента  больных «высокого риска»?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3314" name="Picture 2" descr="&amp;Scy;&amp;mcy;&amp;iecy;&amp;shcy;&amp;ncy;&amp;ycy;&amp;iecy; &amp;kcy;&amp;acy;&amp;rcy;&amp;tcy;&amp;icy;&amp;ncy;&amp;kcy;&amp;icy; &amp;zhcy;&amp;icy;&amp;vcy;&amp;ocy;&amp;tcy;&amp;ncy;&amp;ycy;&amp;khcy; - &amp;Vcy;&amp;ycy;&amp;pcy;&amp;ucy;&amp;scy;&amp;kcy; &amp;numero; 40 (&amp;Icy;&amp;gcy;&amp;rcy;&amp;acy; &amp;vcy; &amp;pcy;&amp;rcy;&amp;yacy;&amp;tcy;&amp;kcy;&amp;icy;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3254303" cy="4681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3501008"/>
            <a:ext cx="2195736" cy="216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800" b="1" dirty="0" smtClean="0"/>
              <a:t>Наследственные заболевания</a:t>
            </a:r>
            <a:endParaRPr lang="ru-RU" sz="1800" b="1" dirty="0"/>
          </a:p>
          <a:p>
            <a:pPr algn="ctr" eaLnBrk="0" hangingPunct="0"/>
            <a:r>
              <a:rPr lang="ru-RU" sz="1800" b="1" dirty="0"/>
              <a:t>(Россия </a:t>
            </a:r>
            <a:r>
              <a:rPr lang="ru-RU" sz="1800" b="1" dirty="0" smtClean="0"/>
              <a:t> )</a:t>
            </a:r>
            <a:endParaRPr lang="ru-RU" sz="1800" b="1" dirty="0"/>
          </a:p>
          <a:p>
            <a:pPr algn="ctr" eaLnBrk="0" hangingPunct="0"/>
            <a:endParaRPr lang="ru-RU" sz="1800" b="1" dirty="0"/>
          </a:p>
          <a:p>
            <a:pPr algn="ctr" eaLnBrk="0" hangingPunct="0"/>
            <a:r>
              <a:rPr lang="ru-RU" sz="1800" b="1" dirty="0"/>
              <a:t>Число лабораторий</a:t>
            </a:r>
          </a:p>
          <a:p>
            <a:pPr algn="ctr" eaLnBrk="0" hangingPunct="0"/>
            <a:r>
              <a:rPr lang="ru-RU" sz="1800" b="1" dirty="0"/>
              <a:t>(Россия </a:t>
            </a:r>
            <a:r>
              <a:rPr lang="ru-RU" sz="1800" b="1" dirty="0" smtClean="0"/>
              <a:t> )</a:t>
            </a:r>
            <a:endParaRPr lang="ru-RU" sz="1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72816"/>
            <a:ext cx="611364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691680" y="4509120"/>
            <a:ext cx="2463552" cy="216024"/>
          </a:xfrm>
          <a:prstGeom prst="rightArrow">
            <a:avLst>
              <a:gd name="adj1" fmla="val 50000"/>
              <a:gd name="adj2" fmla="val 316667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835696" y="5373216"/>
            <a:ext cx="936104" cy="144016"/>
          </a:xfrm>
          <a:prstGeom prst="rightArrow">
            <a:avLst>
              <a:gd name="adj1" fmla="val 50000"/>
              <a:gd name="adj2" fmla="val 2125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404664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России с помощью лабораторных методов можно диагностировать только более 300 наследственных болезней</a:t>
            </a:r>
          </a:p>
          <a:p>
            <a:pPr algn="just"/>
            <a:r>
              <a:rPr lang="ru-RU" dirty="0" smtClean="0"/>
              <a:t>В некоторых странах Европы- более 700!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Селективный скрининг на определенные группы болезней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52596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Современные технологии ( молекулярно-генетическое тестирование, биохимические и другие) методы диагностики не входят в регистр медицинских услуг, соответственно и в стандарты медицинской помощи, как их включить?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Текущая диагностика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Как оплачивается диагностика редких болезней, </a:t>
            </a:r>
            <a:r>
              <a:rPr lang="ru-RU" b="1" dirty="0" err="1" smtClean="0">
                <a:solidFill>
                  <a:srgbClr val="FF0000"/>
                </a:solidFill>
              </a:rPr>
              <a:t>пренатальная</a:t>
            </a:r>
            <a:r>
              <a:rPr lang="ru-RU" b="1" dirty="0" smtClean="0">
                <a:solidFill>
                  <a:srgbClr val="FF0000"/>
                </a:solidFill>
              </a:rPr>
              <a:t> диагностика в семьях если заболевание наследственное?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Как </a:t>
            </a:r>
            <a:r>
              <a:rPr lang="ru-RU" b="1" dirty="0" err="1" smtClean="0">
                <a:solidFill>
                  <a:srgbClr val="FF0000"/>
                </a:solidFill>
              </a:rPr>
              <a:t>осуществляеть</a:t>
            </a:r>
            <a:r>
              <a:rPr lang="ru-RU" b="1" dirty="0" smtClean="0">
                <a:solidFill>
                  <a:srgbClr val="FF0000"/>
                </a:solidFill>
              </a:rPr>
              <a:t> контроль качества   диагностики  ?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Должны ли в стандарты оказания помощи больным с распространенным болезнями входить тесты на редкие болезни?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посчитать 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Регистр по редким болезням – насколько он верный?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5984" t="29399" r="28342" b="21881"/>
          <a:stretch>
            <a:fillRect/>
          </a:stretch>
        </p:blipFill>
        <p:spPr bwMode="auto">
          <a:xfrm>
            <a:off x="1403648" y="2924944"/>
            <a:ext cx="626469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3275856" y="5229200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851920" y="5733256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помочь пациентам с редкими болезнями?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556792"/>
            <a:ext cx="4968552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Стандарты и протоколы по диагностике и лечению редких болезней </a:t>
            </a:r>
          </a:p>
          <a:p>
            <a:pPr algn="just"/>
            <a:r>
              <a:rPr lang="ru-RU" dirty="0" smtClean="0"/>
              <a:t>Специализированные отделения и центры</a:t>
            </a:r>
          </a:p>
          <a:p>
            <a:pPr algn="just"/>
            <a:r>
              <a:rPr lang="ru-RU" dirty="0" smtClean="0"/>
              <a:t> Образование врачей</a:t>
            </a:r>
          </a:p>
          <a:p>
            <a:pPr algn="just"/>
            <a:r>
              <a:rPr lang="ru-RU" dirty="0" smtClean="0"/>
              <a:t>Доступность лечения</a:t>
            </a:r>
          </a:p>
          <a:p>
            <a:pPr algn="just"/>
            <a:r>
              <a:rPr lang="ru-RU" dirty="0" smtClean="0"/>
              <a:t>Социальная помощь </a:t>
            </a:r>
          </a:p>
          <a:p>
            <a:pPr algn="just"/>
            <a:r>
              <a:rPr lang="ru-RU" dirty="0" smtClean="0"/>
              <a:t>Паллиативная помощь</a:t>
            </a:r>
          </a:p>
        </p:txBody>
      </p:sp>
      <p:pic>
        <p:nvPicPr>
          <p:cNvPr id="7170" name="Picture 2" descr="http://topdesign.dn.ua/uploads/posts/2012-01/1327920347_schaste-ryadom.jpg"/>
          <p:cNvPicPr>
            <a:picLocks noChangeAspect="1" noChangeArrowheads="1"/>
          </p:cNvPicPr>
          <p:nvPr/>
        </p:nvPicPr>
        <p:blipFill>
          <a:blip r:embed="rId2" cstate="print"/>
          <a:srcRect l="7448" t="5885" r="14346" b="6943"/>
          <a:stretch>
            <a:fillRect/>
          </a:stretch>
        </p:blipFill>
        <p:spPr bwMode="auto">
          <a:xfrm>
            <a:off x="323528" y="1988840"/>
            <a:ext cx="3168352" cy="2916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Центры по диагностике и лечению редких болезней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В некоторых странах Европы- более 300!</a:t>
            </a:r>
          </a:p>
          <a:p>
            <a:r>
              <a:rPr lang="ru-RU" dirty="0" smtClean="0"/>
              <a:t>В России- нет????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Необходимо ли предусмотреть дополнительное финансирование этих центров и присвоение им юридический статуса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Сколько центров по лечению редких болезней в РФ должно быть?</a:t>
            </a:r>
          </a:p>
        </p:txBody>
      </p:sp>
      <p:graphicFrame>
        <p:nvGraphicFramePr>
          <p:cNvPr id="16410" name="Object 26"/>
          <p:cNvGraphicFramePr>
            <a:graphicFrameLocks noChangeAspect="1"/>
          </p:cNvGraphicFramePr>
          <p:nvPr>
            <p:ph type="chart" idx="1"/>
          </p:nvPr>
        </p:nvGraphicFramePr>
        <p:xfrm>
          <a:off x="468313" y="1658938"/>
          <a:ext cx="8242300" cy="5199062"/>
        </p:xfrm>
        <a:graphic>
          <a:graphicData uri="http://schemas.openxmlformats.org/presentationml/2006/ole">
            <p:oleObj spid="_x0000_s2050" name="Диаграмма" r:id="rId3" imgW="8229600" imgH="5191215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Всего 3 вопроса: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44824"/>
            <a:ext cx="8229600" cy="29523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400" dirty="0" smtClean="0"/>
              <a:t>Что такое редкие болезни?</a:t>
            </a:r>
          </a:p>
          <a:p>
            <a:pPr algn="ctr"/>
            <a:r>
              <a:rPr lang="ru-RU" sz="4400" dirty="0" smtClean="0"/>
              <a:t>Как выявлять пациентов с редкими болезнями?</a:t>
            </a:r>
          </a:p>
          <a:p>
            <a:pPr algn="ctr"/>
            <a:r>
              <a:rPr lang="ru-RU" sz="4400" dirty="0" smtClean="0"/>
              <a:t>Как помочь этим пациентам  ?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Протоколы ведения больных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Создаются медицинскими профессиональными сообществами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Кто должен инициировать создание протоколов?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Как быстро они должны быть приняты?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Доступность лечения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496944" cy="45259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None/>
            </a:pPr>
            <a:r>
              <a:rPr lang="ru-RU" b="1" dirty="0" smtClean="0"/>
              <a:t>      Федеральный закон Российской Федерации от 21.11.2011 г. N 323-ФЗ "Об основах охраны здоровья граждан в Российской Федерации" 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FF0000"/>
                </a:solidFill>
              </a:rPr>
              <a:t>Статья 16 </a:t>
            </a:r>
            <a:r>
              <a:rPr lang="ru-RU" dirty="0" smtClean="0"/>
              <a:t>«Организация обеспечения граждан лекарственными препаратами для лечения заболеваний, включенных в перечень </a:t>
            </a:r>
            <a:r>
              <a:rPr lang="ru-RU" dirty="0" err="1" smtClean="0"/>
              <a:t>жизнеугрожающих</a:t>
            </a:r>
            <a:r>
              <a:rPr lang="ru-RU" dirty="0" smtClean="0"/>
              <a:t> и хронических прогрессирующих редких (</a:t>
            </a:r>
            <a:r>
              <a:rPr lang="ru-RU" dirty="0" err="1" smtClean="0"/>
              <a:t>орфанных</a:t>
            </a:r>
            <a:r>
              <a:rPr lang="ru-RU" dirty="0" smtClean="0"/>
              <a:t>) заболеваний, приводящих к сокращению продолжительности жизни гражданина или инвалидности, предусмотренный частью 3 статьи 44 настоящего Федерального закона».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>
                <a:solidFill>
                  <a:srgbClr val="FFC000"/>
                </a:solidFill>
              </a:rPr>
              <a:t>	</a:t>
            </a:r>
            <a:r>
              <a:rPr lang="ru-RU" b="1" dirty="0" smtClean="0">
                <a:solidFill>
                  <a:srgbClr val="FF0000"/>
                </a:solidFill>
              </a:rPr>
              <a:t>Статья 44 </a:t>
            </a:r>
            <a:r>
              <a:rPr lang="ru-RU" dirty="0" smtClean="0"/>
              <a:t>«Медицинская помощь гражданам, страдающим редкими (</a:t>
            </a:r>
            <a:r>
              <a:rPr lang="ru-RU" dirty="0" err="1" smtClean="0"/>
              <a:t>орфанными</a:t>
            </a:r>
            <a:r>
              <a:rPr lang="ru-RU" dirty="0" smtClean="0"/>
              <a:t>) заболеваниями»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Доступность лечения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Существует ли список лекарственных препаратов и лечебного питания   болезней, включенных в Перечень  ?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Почему специализированное лечебное питание не включено в стандарты помощи больным с редкими болезнями?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Как будет осуществляться контроль по лекарственному обеспечению пациентов с редкими болезнями?</a:t>
            </a:r>
          </a:p>
          <a:p>
            <a:pPr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3200"/>
            <a:ext cx="7923213" cy="64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cs316130.userapi.com/v316130647/3ea2/8buhoNGXgQA.jpg"/>
          <p:cNvPicPr>
            <a:picLocks noChangeAspect="1" noChangeArrowheads="1"/>
          </p:cNvPicPr>
          <p:nvPr/>
        </p:nvPicPr>
        <p:blipFill>
          <a:blip r:embed="rId2" cstate="print"/>
          <a:srcRect b="5805"/>
          <a:stretch>
            <a:fillRect/>
          </a:stretch>
        </p:blipFill>
        <p:spPr bwMode="auto">
          <a:xfrm>
            <a:off x="982867" y="1340767"/>
            <a:ext cx="6901501" cy="4869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СТРАТЕГИЯ ЛЕКАРСТВЕННОГО ОБЕСПЕЧЕНИЯ НАСЕЛЕНИЯ РОССИЙСКОЙ ФЕДЕРАЦИИ НА ПЕРИОД ДО 2025 ГОДА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Задача 5. Увеличение доступности жизненно необходимых инновационных лекарственных  препаратов, имеющих доказанную социально-экономическую эффективность.</a:t>
            </a:r>
            <a:endParaRPr lang="ru-RU" dirty="0" smtClean="0"/>
          </a:p>
          <a:p>
            <a:pPr lvl="0" algn="just">
              <a:buNone/>
            </a:pPr>
            <a:r>
              <a:rPr lang="ru-RU" dirty="0" smtClean="0"/>
              <a:t>	Создание механизмов организации обеспечения граждан лекарственными препаратами для лечения заболеваний, включенных в перечень </a:t>
            </a:r>
            <a:r>
              <a:rPr lang="ru-RU" dirty="0" err="1" smtClean="0"/>
              <a:t>жизнеугрожающих</a:t>
            </a:r>
            <a:r>
              <a:rPr lang="ru-RU" dirty="0" smtClean="0"/>
              <a:t> и хронических прогрессирующих редких (</a:t>
            </a:r>
            <a:r>
              <a:rPr lang="ru-RU" dirty="0" err="1" smtClean="0"/>
              <a:t>орфанных</a:t>
            </a:r>
            <a:r>
              <a:rPr lang="ru-RU" dirty="0" smtClean="0"/>
              <a:t>) заболеваний, приводящих к сокращению продолжительности жизни гражданина или инвалидности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24744"/>
            <a:ext cx="58102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635896" y="58772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VOOZ@BK.RU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3" name="Рисунок 1"/>
          <p:cNvPicPr>
            <a:picLocks noChangeAspect="1" noChangeArrowheads="1"/>
          </p:cNvPicPr>
          <p:nvPr/>
        </p:nvPicPr>
        <p:blipFill>
          <a:blip r:embed="rId3" cstate="print"/>
          <a:srcRect l="32069" t="69092" r="32172" b="4636"/>
          <a:stretch>
            <a:fillRect/>
          </a:stretch>
        </p:blipFill>
        <p:spPr bwMode="auto">
          <a:xfrm>
            <a:off x="467544" y="5301208"/>
            <a:ext cx="2383532" cy="13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628800"/>
            <a:ext cx="6357392" cy="3744416"/>
          </a:xfrm>
        </p:spPr>
        <p:txBody>
          <a:bodyPr>
            <a:normAutofit/>
          </a:bodyPr>
          <a:lstStyle/>
          <a:p>
            <a:r>
              <a:rPr lang="ru-RU" dirty="0" smtClean="0"/>
              <a:t>Всего 3 вопроса,  но чтобы на них  ответить нужно  найти ответ еще на 100 дополнительных…</a:t>
            </a:r>
            <a:endParaRPr lang="ru-RU" dirty="0"/>
          </a:p>
        </p:txBody>
      </p:sp>
      <p:pic>
        <p:nvPicPr>
          <p:cNvPr id="36866" name="Picture 2" descr="http://psy-diagnoz.com/images/fa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238125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такое редкие болезни в мире?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Тяжелые, </a:t>
            </a:r>
            <a:r>
              <a:rPr lang="ru-RU" dirty="0" err="1" smtClean="0"/>
              <a:t>жизнеугрожающие</a:t>
            </a:r>
            <a:r>
              <a:rPr lang="ru-RU" dirty="0" smtClean="0"/>
              <a:t> состояния, которые встречаются так редко, что для них НЕ ВЫГОДНО производить лекарственные препараты, если  для фармацевтических компаний не будут предоставлены определенные льготы и стимулы…</a:t>
            </a:r>
          </a:p>
          <a:p>
            <a:pPr algn="just"/>
            <a:r>
              <a:rPr lang="ru-RU" dirty="0" smtClean="0"/>
              <a:t>Отрезная точка такой «невыгодности»- распространенность 1:2500-1:5000 населения!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такое редкие болезни в России?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None/>
            </a:pPr>
            <a:r>
              <a:rPr lang="ru-RU" dirty="0" smtClean="0"/>
              <a:t> </a:t>
            </a:r>
            <a:r>
              <a:rPr lang="ru-RU" sz="4800" dirty="0" smtClean="0"/>
              <a:t>Редкими (</a:t>
            </a:r>
            <a:r>
              <a:rPr lang="ru-RU" sz="4800" dirty="0" err="1" smtClean="0"/>
              <a:t>орфанными</a:t>
            </a:r>
            <a:r>
              <a:rPr lang="ru-RU" sz="4800" dirty="0" smtClean="0"/>
              <a:t>) заболеваниями являются заболевания, которые имеют распространенность не более 10 случаев заболевания на 100 тысяч населения</a:t>
            </a:r>
          </a:p>
          <a:p>
            <a:pPr algn="just">
              <a:buFont typeface="Wingdings" pitchFamily="2" charset="2"/>
              <a:buNone/>
            </a:pPr>
            <a:r>
              <a:rPr lang="ru-RU" sz="4800" dirty="0" smtClean="0"/>
              <a:t>	</a:t>
            </a:r>
            <a:r>
              <a:rPr lang="ru-RU" dirty="0" smtClean="0">
                <a:solidFill>
                  <a:srgbClr val="00B050"/>
                </a:solidFill>
              </a:rPr>
              <a:t>(</a:t>
            </a:r>
            <a:r>
              <a:rPr lang="ru-RU" b="1" dirty="0" smtClean="0">
                <a:solidFill>
                  <a:srgbClr val="00B050"/>
                </a:solidFill>
              </a:rPr>
              <a:t>Федеральный закон Российской Федерации от 21 ноября 2011 г. N 323-ФЗ "Об основах охраны здоровья граждан в Российской Федерации" </a:t>
            </a:r>
            <a:r>
              <a:rPr lang="ru-RU" dirty="0" smtClean="0">
                <a:solidFill>
                  <a:srgbClr val="00B050"/>
                </a:solidFill>
              </a:rPr>
              <a:t>Статья 44. </a:t>
            </a:r>
            <a:r>
              <a:rPr lang="ru-RU" b="1" dirty="0" smtClean="0">
                <a:solidFill>
                  <a:srgbClr val="00B050"/>
                </a:solidFill>
              </a:rPr>
              <a:t>Медицинская помощь гражданам, страдающим редкими (</a:t>
            </a:r>
            <a:r>
              <a:rPr lang="ru-RU" b="1" dirty="0" err="1" smtClean="0">
                <a:solidFill>
                  <a:srgbClr val="00B050"/>
                </a:solidFill>
              </a:rPr>
              <a:t>орфанными</a:t>
            </a:r>
            <a:r>
              <a:rPr lang="ru-RU" b="1" dirty="0" smtClean="0">
                <a:solidFill>
                  <a:srgbClr val="00B050"/>
                </a:solidFill>
              </a:rPr>
              <a:t>) заболеваниями)</a:t>
            </a:r>
          </a:p>
          <a:p>
            <a:pPr algn="just">
              <a:buFont typeface="Wingdings" pitchFamily="2" charset="2"/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Что по вашему мнению изменилось после принятия </a:t>
            </a:r>
            <a:r>
              <a:rPr lang="ru-RU" sz="2800" dirty="0" smtClean="0"/>
              <a:t>ФЗ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b="1" dirty="0" smtClean="0"/>
              <a:t>N 323-ФЗ "Об основах охраны здоровья граждан в Российской Федерации"  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graphicFrame>
        <p:nvGraphicFramePr>
          <p:cNvPr id="3078" name="Object 6"/>
          <p:cNvGraphicFramePr>
            <a:graphicFrameLocks noChangeAspect="1"/>
          </p:cNvGraphicFramePr>
          <p:nvPr>
            <p:ph type="chart" idx="1"/>
          </p:nvPr>
        </p:nvGraphicFramePr>
        <p:xfrm>
          <a:off x="468313" y="1477963"/>
          <a:ext cx="8229600" cy="4538662"/>
        </p:xfrm>
        <a:graphic>
          <a:graphicData uri="http://schemas.openxmlformats.org/presentationml/2006/ole">
            <p:oleObj spid="_x0000_s4098" name="Диаграмма" r:id="rId3" imgW="8220150" imgH="4533990" progId="MSGraph.Chart.8">
              <p:embed followColorScheme="textAndBackground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такое редкие болезни?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На сайте Министерства Здравоохранения РФ опубликован перечень из 230 форм/групп болезней, которые по оценкам экспертов относятся к редким </a:t>
            </a:r>
            <a:r>
              <a:rPr lang="ru-RU" b="1" dirty="0" smtClean="0">
                <a:solidFill>
                  <a:srgbClr val="0070C0"/>
                </a:solidFill>
              </a:rPr>
              <a:t>(</a:t>
            </a:r>
            <a:r>
              <a:rPr lang="en-US" b="1" dirty="0" smtClean="0">
                <a:solidFill>
                  <a:srgbClr val="0070C0"/>
                </a:solidFill>
              </a:rPr>
              <a:t>http://rosminzdrav.ru/health/orffs/0</a:t>
            </a:r>
            <a:r>
              <a:rPr lang="ru-RU" b="1" dirty="0" smtClean="0">
                <a:solidFill>
                  <a:srgbClr val="0070C0"/>
                </a:solidFill>
              </a:rPr>
              <a:t>)</a:t>
            </a:r>
          </a:p>
          <a:p>
            <a:pPr algn="just"/>
            <a:r>
              <a:rPr lang="ru-RU" dirty="0" smtClean="0"/>
              <a:t> </a:t>
            </a:r>
            <a:r>
              <a:rPr lang="ru-RU" dirty="0" smtClean="0">
                <a:solidFill>
                  <a:srgbClr val="00B050"/>
                </a:solidFill>
              </a:rPr>
              <a:t>Многие формы заболеваний не вошли в перечень, поскольку у болезни нет кода «Международной классификации болезней и проблем, связанных со здоровьем (10-й пересмотр)»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Как включить заболевание в этот перечень, если у нет кода по МКБ-10?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такое редкие болезни?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Перечень </a:t>
            </a:r>
            <a:r>
              <a:rPr lang="ru-RU" dirty="0" err="1" smtClean="0"/>
              <a:t>жизнеугрожающих</a:t>
            </a:r>
            <a:r>
              <a:rPr lang="ru-RU" dirty="0" smtClean="0"/>
              <a:t> и хронических прогрессирующих редких (</a:t>
            </a:r>
            <a:r>
              <a:rPr lang="ru-RU" dirty="0" err="1" smtClean="0"/>
              <a:t>орфанных</a:t>
            </a:r>
            <a:r>
              <a:rPr lang="ru-RU" dirty="0" smtClean="0"/>
              <a:t>) заболеваний, приводящих к сокращению продолжительности жизни граждан или их инвалидности (утв. постановлением Правительства РФ от 26 апреля 2012 г. N 403)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Какие критерии его формирования?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 часто он должен пересматриваться?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Кто его должен составлять?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2800"/>
              <a:t>Как часто нужно пересматривать перечень редких заболеваний?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ph type="tbl" idx="1"/>
          </p:nvPr>
        </p:nvGraphicFramePr>
        <p:xfrm>
          <a:off x="468313" y="1628775"/>
          <a:ext cx="8229600" cy="4524375"/>
        </p:xfrm>
        <a:graphic>
          <a:graphicData uri="http://schemas.openxmlformats.org/presentationml/2006/ole">
            <p:oleObj spid="_x0000_s1026" name="Диаграмма" r:id="rId3" imgW="8229600" imgH="4524285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698</Words>
  <Application>Microsoft Office PowerPoint</Application>
  <PresentationFormat>Экран (4:3)</PresentationFormat>
  <Paragraphs>90</Paragraphs>
  <Slides>26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Диаграмма</vt:lpstr>
      <vt:lpstr>Редкие болезни в России   Захарова Е.Ю., Терехова М.Д., Мясникова И.В.   Всероссийское общество редких заболеваний</vt:lpstr>
      <vt:lpstr>Всего 3 вопроса:</vt:lpstr>
      <vt:lpstr>Всего 3 вопроса,  но чтобы на них  ответить нужно  найти ответ еще на 100 дополнительных…</vt:lpstr>
      <vt:lpstr>Что такое редкие болезни в мире?</vt:lpstr>
      <vt:lpstr>Что такое редкие болезни в России? </vt:lpstr>
      <vt:lpstr>Что по вашему мнению изменилось после принятия ФЗ  N 323-ФЗ "Об основах охраны здоровья граждан в Российской Федерации"  ?</vt:lpstr>
      <vt:lpstr>Что такое редкие болезни? </vt:lpstr>
      <vt:lpstr>Что такое редкие болезни? </vt:lpstr>
      <vt:lpstr>Как часто нужно пересматривать перечень редких заболеваний?</vt:lpstr>
      <vt:lpstr>Как выявлять пациентов с редкими заболеваниями? </vt:lpstr>
      <vt:lpstr>Массовый скрининг новорожденных</vt:lpstr>
      <vt:lpstr>Селективный скрининг на определенные группы болезней  </vt:lpstr>
      <vt:lpstr>Слайд 13</vt:lpstr>
      <vt:lpstr>Селективный скрининг на определенные группы болезней  </vt:lpstr>
      <vt:lpstr>Текущая диагностика</vt:lpstr>
      <vt:lpstr>Как посчитать ?</vt:lpstr>
      <vt:lpstr>Как помочь пациентам с редкими болезнями? </vt:lpstr>
      <vt:lpstr>Центры по диагностике и лечению редких болезней  </vt:lpstr>
      <vt:lpstr>Сколько центров по лечению редких болезней в РФ должно быть?</vt:lpstr>
      <vt:lpstr>Протоколы ведения больных</vt:lpstr>
      <vt:lpstr>Доступность лечения  </vt:lpstr>
      <vt:lpstr>Доступность лечения</vt:lpstr>
      <vt:lpstr>Слайд 23</vt:lpstr>
      <vt:lpstr>Слайд 24</vt:lpstr>
      <vt:lpstr>СТРАТЕГИЯ ЛЕКАРСТВЕННОГО ОБЕСПЕЧЕНИЯ НАСЕЛЕНИЯ РОССИЙСКОЙ ФЕДЕРАЦИИ НА ПЕРИОД ДО 2025 ГОДА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73</cp:revision>
  <dcterms:created xsi:type="dcterms:W3CDTF">2012-10-21T16:33:44Z</dcterms:created>
  <dcterms:modified xsi:type="dcterms:W3CDTF">2012-12-04T14:25:46Z</dcterms:modified>
</cp:coreProperties>
</file>