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2" r:id="rId4"/>
    <p:sldId id="264" r:id="rId5"/>
    <p:sldId id="265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34D36-8A04-B147-912D-2C9E6854734C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7D634-496E-CD48-89CB-9CC0856B84B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Всего учтено при переписи населения 2010 г. </a:t>
          </a:r>
        </a:p>
        <a:p>
          <a:r>
            <a:rPr lang="ru-RU" b="1" i="1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143 4</a:t>
          </a:r>
          <a:r>
            <a:rPr lang="en-US" b="1" i="1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36</a:t>
          </a:r>
          <a:r>
            <a:rPr lang="ru-RU" b="1" i="1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,</a:t>
          </a:r>
          <a:r>
            <a:rPr lang="en-US" b="1" i="1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2</a:t>
          </a:r>
          <a:endParaRPr lang="ru-RU" b="1" i="1" dirty="0" smtClean="0">
            <a:solidFill>
              <a:schemeClr val="accent6">
                <a:lumMod val="50000"/>
              </a:schemeClr>
            </a:solidFill>
            <a:ea typeface="Arial" charset="0"/>
          </a:endParaRPr>
        </a:p>
        <a:p>
          <a:r>
            <a:rPr lang="ru-RU" b="1" i="1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тыс. человек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D4DEB3DF-1AE5-1A4C-95F9-350FB7BED457}" type="parTrans" cxnId="{7435CA99-C900-B340-A885-87CEA99EE4A1}">
      <dgm:prSet/>
      <dgm:spPr/>
      <dgm:t>
        <a:bodyPr/>
        <a:lstStyle/>
        <a:p>
          <a:endParaRPr lang="ru-RU"/>
        </a:p>
      </dgm:t>
    </dgm:pt>
    <dgm:pt modelId="{C6A3288F-1D27-8D4C-9F7D-1273D7A77680}" type="sibTrans" cxnId="{7435CA99-C900-B340-A885-87CEA99EE4A1}">
      <dgm:prSet/>
      <dgm:spPr/>
      <dgm:t>
        <a:bodyPr/>
        <a:lstStyle/>
        <a:p>
          <a:endParaRPr lang="ru-RU"/>
        </a:p>
      </dgm:t>
    </dgm:pt>
    <dgm:pt modelId="{98F5AF54-A4D8-3043-81F3-676B38F1199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6600"/>
              </a:solidFill>
              <a:ea typeface="ＭＳ Ｐゴシック" pitchFamily="34" charset="-128"/>
            </a:rPr>
            <a:t>Расчетное количество больных РА – 871 720 чел</a:t>
          </a:r>
          <a:endParaRPr lang="ru-RU" sz="2400" b="1" dirty="0">
            <a:solidFill>
              <a:srgbClr val="FF6600"/>
            </a:solidFill>
          </a:endParaRPr>
        </a:p>
      </dgm:t>
    </dgm:pt>
    <dgm:pt modelId="{DDD36006-888E-1947-836E-DA5DBCF91F28}" type="parTrans" cxnId="{354AA859-AD3F-1541-9FD8-F9AE80B2BCFA}">
      <dgm:prSet/>
      <dgm:spPr/>
      <dgm:t>
        <a:bodyPr/>
        <a:lstStyle/>
        <a:p>
          <a:endParaRPr lang="ru-RU"/>
        </a:p>
      </dgm:t>
    </dgm:pt>
    <dgm:pt modelId="{1A3D793F-E585-0C4F-B4E7-FB4E4A177A04}" type="sibTrans" cxnId="{354AA859-AD3F-1541-9FD8-F9AE80B2BCFA}">
      <dgm:prSet/>
      <dgm:spPr/>
      <dgm:t>
        <a:bodyPr/>
        <a:lstStyle/>
        <a:p>
          <a:endParaRPr lang="ru-RU"/>
        </a:p>
      </dgm:t>
    </dgm:pt>
    <dgm:pt modelId="{2E62488A-C941-A44C-A939-DDAE3D558B2A}" type="pres">
      <dgm:prSet presAssocID="{A0234D36-8A04-B147-912D-2C9E6854734C}" presName="Name0" presStyleCnt="0">
        <dgm:presLayoutVars>
          <dgm:chMax val="2"/>
          <dgm:chPref val="2"/>
          <dgm:animLvl val="lvl"/>
        </dgm:presLayoutVars>
      </dgm:prSet>
      <dgm:spPr/>
    </dgm:pt>
    <dgm:pt modelId="{546C0FE1-765F-8045-9C56-35E3A75B64F4}" type="pres">
      <dgm:prSet presAssocID="{A0234D36-8A04-B147-912D-2C9E6854734C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AB64F-DF32-2745-9577-D4A675AE6817}" type="pres">
      <dgm:prSet presAssocID="{A0234D36-8A04-B147-912D-2C9E6854734C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B5C4AB1A-3AC5-0F46-A3FC-F0F3D5A87931}" type="pres">
      <dgm:prSet presAssocID="{A0234D36-8A04-B147-912D-2C9E6854734C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6D5A8-91EE-8246-B0BA-40BA5C1983B2}" type="pres">
      <dgm:prSet presAssocID="{A0234D36-8A04-B147-912D-2C9E6854734C}" presName="RightNode" presStyleLbl="bgImgPlace1" presStyleIdx="1" presStyleCnt="2" custScaleX="1242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0DFDF81-CAA3-B74A-8935-34CBFD14B492}" type="pres">
      <dgm:prSet presAssocID="{A0234D36-8A04-B147-912D-2C9E6854734C}" presName="TopArrow" presStyleLbl="node1" presStyleIdx="0" presStyleCnt="2"/>
      <dgm:spPr/>
    </dgm:pt>
    <dgm:pt modelId="{DB0315DA-B45B-884A-BACE-8649D8518DD6}" type="pres">
      <dgm:prSet presAssocID="{A0234D36-8A04-B147-912D-2C9E6854734C}" presName="BottomArrow" presStyleLbl="node1" presStyleIdx="1" presStyleCnt="2"/>
      <dgm:spPr/>
    </dgm:pt>
  </dgm:ptLst>
  <dgm:cxnLst>
    <dgm:cxn modelId="{918BCB05-1419-8C42-BFBE-E2D83AE2E866}" type="presOf" srcId="{98F5AF54-A4D8-3043-81F3-676B38F11991}" destId="{DED6D5A8-91EE-8246-B0BA-40BA5C1983B2}" srcOrd="1" destOrd="0" presId="urn:microsoft.com/office/officeart/2009/layout/ReverseList"/>
    <dgm:cxn modelId="{7435CA99-C900-B340-A885-87CEA99EE4A1}" srcId="{A0234D36-8A04-B147-912D-2C9E6854734C}" destId="{D2B7D634-496E-CD48-89CB-9CC0856B84B0}" srcOrd="0" destOrd="0" parTransId="{D4DEB3DF-1AE5-1A4C-95F9-350FB7BED457}" sibTransId="{C6A3288F-1D27-8D4C-9F7D-1273D7A77680}"/>
    <dgm:cxn modelId="{E1691B97-627A-D447-9F35-027E95E0043A}" type="presOf" srcId="{D2B7D634-496E-CD48-89CB-9CC0856B84B0}" destId="{546C0FE1-765F-8045-9C56-35E3A75B64F4}" srcOrd="0" destOrd="0" presId="urn:microsoft.com/office/officeart/2009/layout/ReverseList"/>
    <dgm:cxn modelId="{AFCD6872-1AE5-7A4E-9190-54A9CFD85277}" type="presOf" srcId="{98F5AF54-A4D8-3043-81F3-676B38F11991}" destId="{B5C4AB1A-3AC5-0F46-A3FC-F0F3D5A87931}" srcOrd="0" destOrd="0" presId="urn:microsoft.com/office/officeart/2009/layout/ReverseList"/>
    <dgm:cxn modelId="{354AA859-AD3F-1541-9FD8-F9AE80B2BCFA}" srcId="{A0234D36-8A04-B147-912D-2C9E6854734C}" destId="{98F5AF54-A4D8-3043-81F3-676B38F11991}" srcOrd="1" destOrd="0" parTransId="{DDD36006-888E-1947-836E-DA5DBCF91F28}" sibTransId="{1A3D793F-E585-0C4F-B4E7-FB4E4A177A04}"/>
    <dgm:cxn modelId="{E14AA5CA-E7AD-0443-B28B-383402176967}" type="presOf" srcId="{A0234D36-8A04-B147-912D-2C9E6854734C}" destId="{2E62488A-C941-A44C-A939-DDAE3D558B2A}" srcOrd="0" destOrd="0" presId="urn:microsoft.com/office/officeart/2009/layout/ReverseList"/>
    <dgm:cxn modelId="{E14071FC-44CF-694D-8FC8-29C2FE76216A}" type="presOf" srcId="{D2B7D634-496E-CD48-89CB-9CC0856B84B0}" destId="{F10AB64F-DF32-2745-9577-D4A675AE6817}" srcOrd="1" destOrd="0" presId="urn:microsoft.com/office/officeart/2009/layout/ReverseList"/>
    <dgm:cxn modelId="{4AB56A13-3594-2140-AA55-8E55BDCDBD78}" type="presParOf" srcId="{2E62488A-C941-A44C-A939-DDAE3D558B2A}" destId="{546C0FE1-765F-8045-9C56-35E3A75B64F4}" srcOrd="0" destOrd="0" presId="urn:microsoft.com/office/officeart/2009/layout/ReverseList"/>
    <dgm:cxn modelId="{41678A0C-33D5-B842-8433-80348FFB9BC3}" type="presParOf" srcId="{2E62488A-C941-A44C-A939-DDAE3D558B2A}" destId="{F10AB64F-DF32-2745-9577-D4A675AE6817}" srcOrd="1" destOrd="0" presId="urn:microsoft.com/office/officeart/2009/layout/ReverseList"/>
    <dgm:cxn modelId="{06B80DE4-6ED8-BA41-9EDE-B03A2AE975A9}" type="presParOf" srcId="{2E62488A-C941-A44C-A939-DDAE3D558B2A}" destId="{B5C4AB1A-3AC5-0F46-A3FC-F0F3D5A87931}" srcOrd="2" destOrd="0" presId="urn:microsoft.com/office/officeart/2009/layout/ReverseList"/>
    <dgm:cxn modelId="{F8012F2A-F7BC-AF4E-BF4D-D1CBB6FBB0CD}" type="presParOf" srcId="{2E62488A-C941-A44C-A939-DDAE3D558B2A}" destId="{DED6D5A8-91EE-8246-B0BA-40BA5C1983B2}" srcOrd="3" destOrd="0" presId="urn:microsoft.com/office/officeart/2009/layout/ReverseList"/>
    <dgm:cxn modelId="{348BBF24-21BF-AB40-9DBB-96C3F13DABDF}" type="presParOf" srcId="{2E62488A-C941-A44C-A939-DDAE3D558B2A}" destId="{40DFDF81-CAA3-B74A-8935-34CBFD14B492}" srcOrd="4" destOrd="0" presId="urn:microsoft.com/office/officeart/2009/layout/ReverseList"/>
    <dgm:cxn modelId="{3E7ABA7F-1F98-A742-BF47-571399F5275A}" type="presParOf" srcId="{2E62488A-C941-A44C-A939-DDAE3D558B2A}" destId="{DB0315DA-B45B-884A-BACE-8649D8518DD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AB64F-DF32-2745-9577-D4A675AE6817}">
      <dsp:nvSpPr>
        <dsp:cNvPr id="0" name=""/>
        <dsp:cNvSpPr/>
      </dsp:nvSpPr>
      <dsp:spPr>
        <a:xfrm rot="16200000">
          <a:off x="1113513" y="1374127"/>
          <a:ext cx="2909741" cy="17781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Всего учтено при переписи населения 2010 г.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143 4</a:t>
          </a:r>
          <a:r>
            <a:rPr lang="en-US" sz="2000" b="1" i="1" kern="1200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36</a:t>
          </a:r>
          <a:r>
            <a:rPr lang="ru-RU" sz="2000" b="1" i="1" kern="1200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,</a:t>
          </a:r>
          <a:r>
            <a:rPr lang="en-US" sz="2000" b="1" i="1" kern="1200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2</a:t>
          </a:r>
          <a:endParaRPr lang="ru-RU" sz="2000" b="1" i="1" kern="1200" dirty="0" smtClean="0">
            <a:solidFill>
              <a:schemeClr val="accent6">
                <a:lumMod val="50000"/>
              </a:schemeClr>
            </a:solidFill>
            <a:ea typeface="Arial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6">
                  <a:lumMod val="50000"/>
                </a:schemeClr>
              </a:solidFill>
              <a:ea typeface="Arial" charset="0"/>
            </a:rPr>
            <a:t>тыс. человек</a:t>
          </a:r>
          <a:endParaRPr lang="ru-RU" sz="20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1766121" y="895155"/>
        <a:ext cx="1691342" cy="2736105"/>
      </dsp:txXfrm>
    </dsp:sp>
    <dsp:sp modelId="{DED6D5A8-91EE-8246-B0BA-40BA5C1983B2}">
      <dsp:nvSpPr>
        <dsp:cNvPr id="0" name=""/>
        <dsp:cNvSpPr/>
      </dsp:nvSpPr>
      <dsp:spPr>
        <a:xfrm rot="5400000">
          <a:off x="2972416" y="1158365"/>
          <a:ext cx="2909741" cy="22096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6600"/>
              </a:solidFill>
              <a:ea typeface="ＭＳ Ｐゴシック" pitchFamily="34" charset="-128"/>
            </a:rPr>
            <a:t>Расчетное количество больных РА – 871 720 чел</a:t>
          </a:r>
          <a:endParaRPr lang="ru-RU" sz="2400" b="1" kern="1200" dirty="0">
            <a:solidFill>
              <a:srgbClr val="FF6600"/>
            </a:solidFill>
          </a:endParaRPr>
        </a:p>
      </dsp:txBody>
      <dsp:txXfrm rot="-5400000">
        <a:off x="3322445" y="916224"/>
        <a:ext cx="2101797" cy="2693967"/>
      </dsp:txXfrm>
    </dsp:sp>
    <dsp:sp modelId="{40DFDF81-CAA3-B74A-8935-34CBFD14B492}">
      <dsp:nvSpPr>
        <dsp:cNvPr id="0" name=""/>
        <dsp:cNvSpPr/>
      </dsp:nvSpPr>
      <dsp:spPr>
        <a:xfrm>
          <a:off x="2568202" y="0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315DA-B45B-884A-BACE-8649D8518DD6}">
      <dsp:nvSpPr>
        <dsp:cNvPr id="0" name=""/>
        <dsp:cNvSpPr/>
      </dsp:nvSpPr>
      <dsp:spPr>
        <a:xfrm rot="10800000">
          <a:off x="2568202" y="2667149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EF856-C24B-E441-86E7-3294C15E1E7B}" type="datetimeFigureOut">
              <a:rPr lang="ru-RU" smtClean="0"/>
              <a:t>12/4/12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26211-1AA3-3C42-B4F7-18C0A3CC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2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Одно</a:t>
            </a:r>
            <a:r>
              <a:rPr lang="ru-RU" baseline="0" dirty="0" smtClean="0"/>
              <a:t> из наиболее социально значимых ревматических заболеваний – ревматоидный артрит. Он приводит не только к разрушению суставов и </a:t>
            </a:r>
            <a:r>
              <a:rPr lang="ru-RU" baseline="0" dirty="0" err="1" smtClean="0"/>
              <a:t>инвалидизации</a:t>
            </a:r>
            <a:r>
              <a:rPr lang="ru-RU" baseline="0" dirty="0" smtClean="0"/>
              <a:t> пациентов, но и к поражению внутренних органов, которое может быть причиной гибели больных, а также к быстрому развитию тяжелых сердечно-сосудистых заболеваний - инфаркта миокарда, инсульта. Смертность близка к таковой при сахарном диабете, заболеваниях крови, ишемической </a:t>
            </a:r>
            <a:r>
              <a:rPr lang="ru-RU" baseline="0" smtClean="0"/>
              <a:t>болезни сердца.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5CA6-78BD-4990-BD31-0443FC09578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12/4/12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78F22-A928-7B48-8B11-10C24D6E13BD}" type="datetimeFigureOut">
              <a:rPr lang="ru-RU"/>
              <a:pPr/>
              <a:t>12/4/12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5042F-5600-B545-B677-EE12ED88BB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8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790E63-79E9-44DB-B815-CFD0CB6AB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8" Type="http://schemas.openxmlformats.org/officeDocument/2006/relationships/image" Target="../media/image7.jpe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1.xls"/><Relationship Id="rId4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Проблемы ревматологических больных в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Булгакова 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93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620713"/>
            <a:ext cx="7223125" cy="5222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Ревматические болезни в 21 веке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52600"/>
            <a:ext cx="5002212" cy="4876800"/>
          </a:xfr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Высокая распространенность,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инвалидность и летальность  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Более</a:t>
            </a:r>
            <a:r>
              <a:rPr lang="ru-RU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charset="0"/>
              </a:rPr>
              <a:t>100</a:t>
            </a:r>
            <a:r>
              <a:rPr lang="ru-RU" sz="3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Arial" charset="0"/>
              </a:rPr>
              <a:t>нозологических форм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solidFill>
                  <a:srgbClr val="FFFFFF"/>
                </a:solidFill>
                <a:latin typeface="Arial" charset="0"/>
              </a:rPr>
              <a:t>Встречаются во всех возрастных группах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Основной механизм -</a:t>
            </a: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latin typeface="Arial" charset="0"/>
              </a:rPr>
              <a:t>хроническое аутоиммунное воспаление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>
                <a:solidFill>
                  <a:srgbClr val="8EB4E3"/>
                </a:solidFill>
                <a:latin typeface="Arial" charset="0"/>
              </a:rPr>
              <a:t>Характерный симптом –</a:t>
            </a:r>
            <a:endParaRPr lang="en-US" sz="2000" b="1" dirty="0">
              <a:solidFill>
                <a:srgbClr val="8EB4E3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ru-RU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u="sng" dirty="0">
                <a:solidFill>
                  <a:srgbClr val="FFFF00"/>
                </a:solidFill>
                <a:latin typeface="Arial" charset="0"/>
              </a:rPr>
              <a:t>боль в суставах</a:t>
            </a:r>
            <a:endParaRPr lang="en-US" sz="2400" b="1" u="sng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solidFill>
                  <a:srgbClr val="FFFFFF"/>
                </a:solidFill>
                <a:latin typeface="Arial" charset="0"/>
              </a:rPr>
              <a:t>Боли в суставах часто являются 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первым симптомом</a:t>
            </a:r>
            <a:r>
              <a:rPr lang="ru-RU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FFFFFF"/>
                </a:solidFill>
                <a:latin typeface="Arial" charset="0"/>
              </a:rPr>
              <a:t>тяжелых и </a:t>
            </a:r>
            <a:r>
              <a:rPr lang="ru-RU" sz="2000" b="1" dirty="0">
                <a:solidFill>
                  <a:srgbClr val="FF6600"/>
                </a:solidFill>
                <a:latin typeface="Arial" charset="0"/>
              </a:rPr>
              <a:t>потенциально смертельных </a:t>
            </a:r>
            <a:r>
              <a:rPr lang="ru-RU" sz="2000" dirty="0">
                <a:solidFill>
                  <a:srgbClr val="FFFFFF"/>
                </a:solidFill>
                <a:latin typeface="Arial" charset="0"/>
              </a:rPr>
              <a:t>болезней 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9460" name="Picture 4" descr="koll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71600" cy="114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5105400" y="1676400"/>
          <a:ext cx="1524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тография Photo Editor" r:id="rId4" imgW="3048264" imgH="2034716" progId="MSPhotoEd.3">
                  <p:embed/>
                </p:oleObj>
              </mc:Choice>
              <mc:Fallback>
                <p:oleObj name="Фотография Photo Editor" r:id="rId4" imgW="3048264" imgH="203471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99" t="11978" r="3999" b="10168"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15240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6858000" y="1676400"/>
          <a:ext cx="9144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тография Photo Editor" r:id="rId6" imgW="2163810" imgH="2400508" progId="MSPhotoEd.3">
                  <p:embed/>
                </p:oleObj>
              </mc:Choice>
              <mc:Fallback>
                <p:oleObj name="Фотография Photo Editor" r:id="rId6" imgW="2163810" imgH="240050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76400"/>
                        <a:ext cx="9144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8" descr="10-C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000"/>
          <a:stretch>
            <a:fillRect/>
          </a:stretch>
        </p:blipFill>
        <p:spPr bwMode="auto">
          <a:xfrm>
            <a:off x="7924800" y="1676400"/>
            <a:ext cx="1066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181600" y="2743200"/>
          <a:ext cx="917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тография Photo Editor" r:id="rId9" imgW="3048264" imgH="4557155" progId="MSPhotoEd.3">
                  <p:embed/>
                </p:oleObj>
              </mc:Choice>
              <mc:Fallback>
                <p:oleObj name="Фотография Photo Editor" r:id="rId9" imgW="3048264" imgH="455715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9175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6" name="Picture 10" descr="12-C-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857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15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"/>
          <a:stretch>
            <a:fillRect/>
          </a:stretch>
        </p:blipFill>
        <p:spPr bwMode="auto">
          <a:xfrm>
            <a:off x="7315200" y="2819400"/>
            <a:ext cx="1676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генерализованные амиотрофии, сгибательные контрактуры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7"/>
          <a:stretch>
            <a:fillRect/>
          </a:stretch>
        </p:blipFill>
        <p:spPr bwMode="auto">
          <a:xfrm>
            <a:off x="5219700" y="4221163"/>
            <a:ext cx="39243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0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6600"/>
                </a:solidFill>
              </a:rPr>
              <a:t>Распространенность РЗ в России</a:t>
            </a:r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126340"/>
              </p:ext>
            </p:extLst>
          </p:nvPr>
        </p:nvGraphicFramePr>
        <p:xfrm>
          <a:off x="896425" y="1676671"/>
          <a:ext cx="6400800" cy="337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иаграмма" r:id="rId3" imgW="8143968" imgH="4295700" progId="MSGraph.Chart.8">
                  <p:embed followColorScheme="full"/>
                </p:oleObj>
              </mc:Choice>
              <mc:Fallback>
                <p:oleObj name="Диаграмма" r:id="rId3" imgW="8143968" imgH="4295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425" y="1676671"/>
                        <a:ext cx="6400800" cy="337632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6425" y="5211317"/>
            <a:ext cx="72647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ＭＳ Ｐゴシック" pitchFamily="34" charset="-128"/>
              </a:rPr>
              <a:t>Установленная распространенность РА, спондилоартритов, СПСТ и ОА  превысила данные официальной статистики </a:t>
            </a:r>
            <a:r>
              <a:rPr lang="ru-RU" sz="2400" b="1" dirty="0" err="1">
                <a:ea typeface="ＭＳ Ｐゴシック" pitchFamily="34" charset="-128"/>
              </a:rPr>
              <a:t>Минздравсоцразвития</a:t>
            </a:r>
            <a:r>
              <a:rPr lang="ru-RU" sz="2400" b="1" dirty="0">
                <a:ea typeface="ＭＳ Ｐゴシック" pitchFamily="34" charset="-128"/>
              </a:rPr>
              <a:t> РФ </a:t>
            </a:r>
            <a:r>
              <a:rPr lang="ru-RU" sz="2400" b="1" dirty="0">
                <a:solidFill>
                  <a:srgbClr val="FF6600"/>
                </a:solidFill>
                <a:ea typeface="ＭＳ Ｐゴシック" pitchFamily="34" charset="-128"/>
              </a:rPr>
              <a:t>в 2,5 -5 раз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28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4" y="4448020"/>
            <a:ext cx="27686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6600"/>
                </a:solidFill>
              </a:rPr>
              <a:t>Исходы ревматоидного артрита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84168" y="1916832"/>
            <a:ext cx="2810719" cy="41973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Разрушение суставов и потеря функции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Поражение сосудов и внутренних органов (</a:t>
            </a:r>
            <a:r>
              <a:rPr lang="ru-RU" sz="2400" dirty="0" err="1"/>
              <a:t>васкулит</a:t>
            </a:r>
            <a:r>
              <a:rPr lang="ru-RU" sz="2400" dirty="0"/>
              <a:t>, амилоидоз и др.)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Быстрое развитие атеросклероза </a:t>
            </a:r>
            <a:r>
              <a:rPr lang="ru-RU" sz="2400" dirty="0">
                <a:sym typeface="Wingdings" pitchFamily="2" charset="2"/>
              </a:rPr>
              <a:t> риск инфаркта миокарда, инсульта</a:t>
            </a:r>
          </a:p>
        </p:txBody>
      </p:sp>
      <p:pic>
        <p:nvPicPr>
          <p:cNvPr id="33796" name="Picture 4" descr="Третья стадия Чугун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4" y="1845716"/>
            <a:ext cx="3575281" cy="2602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74" y="4650160"/>
            <a:ext cx="2737222" cy="205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90" y="1412776"/>
            <a:ext cx="2430022" cy="323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5657" cy="16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02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6600"/>
                </a:solidFill>
              </a:rPr>
              <a:t>Население, учтенное при проведении Всероссийской Переписи 2010 года</a:t>
            </a:r>
            <a:r>
              <a:rPr lang="uk-UA" sz="3600" b="1" dirty="0">
                <a:solidFill>
                  <a:srgbClr val="FF6600"/>
                </a:solidFill>
              </a:rPr>
              <a:t/>
            </a:r>
            <a:br>
              <a:rPr lang="uk-UA" sz="3600" b="1" dirty="0">
                <a:solidFill>
                  <a:srgbClr val="FF6600"/>
                </a:solidFill>
              </a:rPr>
            </a:br>
            <a:endParaRPr lang="ru-RU" sz="3600" b="1" dirty="0">
              <a:solidFill>
                <a:srgbClr val="FF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1975285"/>
              </p:ext>
            </p:extLst>
          </p:nvPr>
        </p:nvGraphicFramePr>
        <p:xfrm>
          <a:off x="1213908" y="1712244"/>
          <a:ext cx="721143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88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Ранняя диагностика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35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FFFFFF"/>
                </a:solidFill>
                <a:ea typeface="ＭＳ Ｐゴシック" pitchFamily="34" charset="-128"/>
              </a:rPr>
              <a:t>В реальной клинической практике России лишь у </a:t>
            </a:r>
            <a:r>
              <a:rPr lang="ru-RU" sz="1800" b="1" dirty="0">
                <a:solidFill>
                  <a:srgbClr val="FF6600"/>
                </a:solidFill>
                <a:ea typeface="ＭＳ Ｐゴシック" pitchFamily="34" charset="-128"/>
              </a:rPr>
              <a:t>18% больных</a:t>
            </a:r>
            <a:r>
              <a:rPr lang="ru-RU" sz="1800" dirty="0">
                <a:solidFill>
                  <a:srgbClr val="FFFFFF"/>
                </a:solidFill>
                <a:ea typeface="ＭＳ Ｐゴシック" pitchFamily="34" charset="-128"/>
              </a:rPr>
              <a:t> диагноз РА верифицируется </a:t>
            </a:r>
            <a:r>
              <a:rPr lang="ru-RU" sz="1800" dirty="0">
                <a:solidFill>
                  <a:srgbClr val="FFFF99"/>
                </a:solidFill>
                <a:ea typeface="ＭＳ Ｐゴシック" pitchFamily="34" charset="-128"/>
              </a:rPr>
              <a:t>в первые </a:t>
            </a:r>
            <a:r>
              <a:rPr lang="ru-RU" sz="1800" b="1" dirty="0">
                <a:solidFill>
                  <a:srgbClr val="FFFF99"/>
                </a:solidFill>
                <a:ea typeface="ＭＳ Ｐゴシック" pitchFamily="34" charset="-128"/>
              </a:rPr>
              <a:t>6 месяцев</a:t>
            </a:r>
            <a:r>
              <a:rPr lang="ru-RU" sz="1800" b="1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1800" dirty="0">
                <a:solidFill>
                  <a:srgbClr val="FFFFFF"/>
                </a:solidFill>
                <a:ea typeface="ＭＳ Ｐゴシック" pitchFamily="34" charset="-128"/>
              </a:rPr>
              <a:t>от появления первых симптомов болезни</a:t>
            </a:r>
          </a:p>
          <a:p>
            <a:pPr marL="0" lvl="0" indent="0" algn="ctr">
              <a:lnSpc>
                <a:spcPct val="135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FFFFFF"/>
                </a:solidFill>
                <a:ea typeface="ＭＳ Ｐゴシック" pitchFamily="34" charset="-128"/>
              </a:rPr>
              <a:t>От момента появления «суставных» жалоб до установления правильного диагноза в среднем прошло 730 дней и потребовало 6 консультаций врача</a:t>
            </a:r>
            <a:r>
              <a:rPr lang="ru-RU" sz="1800" dirty="0">
                <a:solidFill>
                  <a:srgbClr val="292934"/>
                </a:solidFill>
                <a:ea typeface="ＭＳ Ｐゴシック" pitchFamily="34" charset="-128"/>
              </a:rPr>
              <a:t> </a:t>
            </a:r>
          </a:p>
          <a:p>
            <a:endParaRPr lang="ru-RU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938559" y="3404277"/>
            <a:ext cx="7725286" cy="3358678"/>
            <a:chOff x="431" y="1071"/>
            <a:chExt cx="5034" cy="3073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31" y="1071"/>
              <a:ext cx="5034" cy="3073"/>
              <a:chOff x="431" y="983"/>
              <a:chExt cx="5034" cy="3073"/>
            </a:xfrm>
          </p:grpSpPr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431" y="983"/>
                <a:ext cx="5034" cy="3073"/>
                <a:chOff x="431" y="983"/>
                <a:chExt cx="5034" cy="3073"/>
              </a:xfrm>
            </p:grpSpPr>
            <p:graphicFrame>
              <p:nvGraphicFramePr>
                <p:cNvPr id="11" name="Object 23"/>
                <p:cNvGraphicFramePr>
                  <a:graphicFrameLocks noChangeAspect="1"/>
                </p:cNvGraphicFramePr>
                <p:nvPr/>
              </p:nvGraphicFramePr>
              <p:xfrm>
                <a:off x="473" y="983"/>
                <a:ext cx="4664" cy="22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46" name="Лист" r:id="rId3" imgW="6115212" imgH="2991035" progId="Excel.Sheet.8">
                        <p:embed/>
                      </p:oleObj>
                    </mc:Choice>
                    <mc:Fallback>
                      <p:oleObj name="Лист" r:id="rId3" imgW="6115212" imgH="2991035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3" y="983"/>
                              <a:ext cx="4664" cy="22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1" y="3521"/>
                  <a:ext cx="5034" cy="53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sz="1600" b="1" dirty="0">
                      <a:solidFill>
                        <a:srgbClr val="FF6600"/>
                      </a:solidFill>
                      <a:ea typeface="ＭＳ Ｐゴシック" pitchFamily="34" charset="-128"/>
                    </a:rPr>
                    <a:t>Чем раньше ревматолог вовлекается в диагностический процесс, тем раньше удается установить диагноз РА </a:t>
                  </a:r>
                </a:p>
              </p:txBody>
            </p:sp>
          </p:grpSp>
          <p:sp>
            <p:nvSpPr>
              <p:cNvPr id="9" name="Text Box 25"/>
              <p:cNvSpPr txBox="1">
                <a:spLocks noChangeArrowheads="1"/>
              </p:cNvSpPr>
              <p:nvPr/>
            </p:nvSpPr>
            <p:spPr bwMode="auto">
              <a:xfrm>
                <a:off x="2245" y="2614"/>
                <a:ext cx="4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b="1">
                    <a:solidFill>
                      <a:srgbClr val="FFFFFF"/>
                    </a:solidFill>
                    <a:ea typeface="ＭＳ Ｐゴシック" pitchFamily="34" charset="-128"/>
                  </a:rPr>
                  <a:t>68%</a:t>
                </a:r>
              </a:p>
            </p:txBody>
          </p:sp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1565" y="2205"/>
                <a:ext cx="4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ru-RU" sz="1400" b="1" dirty="0">
                    <a:solidFill>
                      <a:srgbClr val="FFFFFF"/>
                    </a:solidFill>
                    <a:ea typeface="ＭＳ Ｐゴシック" pitchFamily="34" charset="-128"/>
                  </a:rPr>
                  <a:t>    23%</a:t>
                </a:r>
              </a:p>
            </p:txBody>
          </p:sp>
        </p:grpSp>
        <p:sp>
          <p:nvSpPr>
            <p:cNvPr id="6" name="Line 26"/>
            <p:cNvSpPr>
              <a:spLocks noChangeShapeType="1"/>
            </p:cNvSpPr>
            <p:nvPr/>
          </p:nvSpPr>
          <p:spPr bwMode="auto">
            <a:xfrm>
              <a:off x="884" y="2115"/>
              <a:ext cx="59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292934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1020" y="1706"/>
              <a:ext cx="59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292934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42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6600"/>
                </a:solidFill>
              </a:rPr>
              <a:t/>
            </a:r>
            <a:br>
              <a:rPr lang="ru-RU" sz="3600" b="1" dirty="0" smtClean="0">
                <a:solidFill>
                  <a:srgbClr val="FF6600"/>
                </a:solidFill>
              </a:rPr>
            </a:br>
            <a:r>
              <a:rPr lang="ru-RU" sz="3600" b="1" dirty="0" smtClean="0">
                <a:solidFill>
                  <a:srgbClr val="FF6600"/>
                </a:solidFill>
              </a:rPr>
              <a:t>Основные </a:t>
            </a:r>
            <a:r>
              <a:rPr lang="ru-RU" sz="3600" b="1" dirty="0">
                <a:solidFill>
                  <a:srgbClr val="FF6600"/>
                </a:solidFill>
              </a:rPr>
              <a:t>проблемы ревматологических больных в России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100" dirty="0"/>
              <a:t>Реальное количество ревматологических больных превышает статистические данные Минздрава РФ (отсутствуют регистры</a:t>
            </a:r>
            <a:r>
              <a:rPr lang="ru-RU" sz="3100" dirty="0" smtClean="0"/>
              <a:t>) </a:t>
            </a:r>
            <a:endParaRPr lang="ru-RU" sz="3100" dirty="0"/>
          </a:p>
          <a:p>
            <a:r>
              <a:rPr lang="ru-RU" sz="3100" dirty="0"/>
              <a:t>Поздняя диагностика </a:t>
            </a:r>
            <a:r>
              <a:rPr lang="ru-RU" sz="3100" dirty="0" smtClean="0"/>
              <a:t>больного</a:t>
            </a:r>
            <a:endParaRPr lang="ru-RU" sz="3100" dirty="0"/>
          </a:p>
          <a:p>
            <a:r>
              <a:rPr lang="ru-RU" sz="3100" dirty="0" smtClean="0"/>
              <a:t>Недостаточная доступность ревматологической помощи и ее крайне неравномерное распределение (преимущественно в крупных городах)</a:t>
            </a:r>
            <a:endParaRPr lang="ru-RU" sz="3100" dirty="0"/>
          </a:p>
          <a:p>
            <a:r>
              <a:rPr lang="ru-RU" sz="3100" dirty="0" smtClean="0"/>
              <a:t>Недостаточное </a:t>
            </a:r>
            <a:r>
              <a:rPr lang="ru-RU" sz="3100" dirty="0"/>
              <a:t>финансирование лечебных учреждений и снабжение лекарственными </a:t>
            </a:r>
            <a:r>
              <a:rPr lang="ru-RU" sz="3100" dirty="0" smtClean="0"/>
              <a:t>препаратами</a:t>
            </a:r>
          </a:p>
          <a:p>
            <a:r>
              <a:rPr lang="ru-RU" sz="3100" dirty="0"/>
              <a:t>Недостаточное применение современных генно-инженерных препаратов (в разы ниже потребности для тяжелых больных с высокой активностью заболевания</a:t>
            </a:r>
            <a:r>
              <a:rPr lang="ru-RU" sz="3100" dirty="0" smtClean="0"/>
              <a:t>)</a:t>
            </a:r>
          </a:p>
          <a:p>
            <a:r>
              <a:rPr lang="ru-RU" sz="3100" dirty="0" smtClean="0"/>
              <a:t>Отсутствие </a:t>
            </a:r>
            <a:r>
              <a:rPr lang="ru-RU" sz="3100" dirty="0"/>
              <a:t>преемственности между разными звеньями медицинской помощи (клиника, стационар, поликлиника) в связи с различиями каналов </a:t>
            </a:r>
            <a:r>
              <a:rPr lang="ru-RU" sz="3100" dirty="0" smtClean="0"/>
              <a:t>финансирования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49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348</Words>
  <Application>Microsoft Macintosh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Median</vt:lpstr>
      <vt:lpstr>Фотография Photo Editor</vt:lpstr>
      <vt:lpstr>Диаграмма</vt:lpstr>
      <vt:lpstr>Лист Microsoft Excel 97-2004</vt:lpstr>
      <vt:lpstr>Проблемы ревматологических больных в России</vt:lpstr>
      <vt:lpstr>Ревматические болезни в 21 веке</vt:lpstr>
      <vt:lpstr>Распространенность РЗ в России</vt:lpstr>
      <vt:lpstr>Исходы ревматоидного артрита</vt:lpstr>
      <vt:lpstr>Население, учтенное при проведении Всероссийской Переписи 2010 года </vt:lpstr>
      <vt:lpstr>Ранняя диагностика</vt:lpstr>
      <vt:lpstr> Основные проблемы ревматологических больных в России </vt:lpstr>
    </vt:vector>
  </TitlesOfParts>
  <Company>pchelnikova.polina@gmail.com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ревматологических больных в России</dc:title>
  <dc:creator>Pchelnikova Polina</dc:creator>
  <cp:lastModifiedBy>Pchelnikova Polina</cp:lastModifiedBy>
  <cp:revision>5</cp:revision>
  <dcterms:created xsi:type="dcterms:W3CDTF">2012-12-04T16:57:10Z</dcterms:created>
  <dcterms:modified xsi:type="dcterms:W3CDTF">2012-12-04T17:46:31Z</dcterms:modified>
</cp:coreProperties>
</file>