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8" r:id="rId5"/>
    <p:sldId id="257" r:id="rId6"/>
    <p:sldId id="270" r:id="rId7"/>
    <p:sldId id="271" r:id="rId8"/>
    <p:sldId id="273" r:id="rId9"/>
    <p:sldId id="269" r:id="rId10"/>
    <p:sldId id="258" r:id="rId11"/>
    <p:sldId id="272" r:id="rId12"/>
    <p:sldId id="261" r:id="rId13"/>
    <p:sldId id="274" r:id="rId14"/>
    <p:sldId id="275" r:id="rId15"/>
    <p:sldId id="263" r:id="rId16"/>
    <p:sldId id="262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F2F6C9-ABE9-401E-87A1-DB01684EAED6}" type="doc">
      <dgm:prSet loTypeId="urn:microsoft.com/office/officeart/2005/8/layout/lProcess1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D89F604-6696-4CA1-8657-97DA80D05CC2}">
      <dgm:prSet phldrT="[Текст]" custT="1"/>
      <dgm:spPr>
        <a:solidFill>
          <a:srgbClr val="00009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При оказании медицинской помощи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A600E95-CDFD-4FC3-BFFD-C7CFEF0AF315}" type="parTrans" cxnId="{25A44E5E-1B36-46C7-A9F3-22562BD1BB20}">
      <dgm:prSet/>
      <dgm:spPr/>
      <dgm:t>
        <a:bodyPr/>
        <a:lstStyle/>
        <a:p>
          <a:pPr algn="just"/>
          <a:endParaRPr lang="ru-RU" sz="14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B900F5-4806-46AE-8EF1-D1F28CADAA41}" type="sibTrans" cxnId="{25A44E5E-1B36-46C7-A9F3-22562BD1BB20}">
      <dgm:prSet/>
      <dgm:spPr/>
      <dgm:t>
        <a:bodyPr/>
        <a:lstStyle/>
        <a:p>
          <a:pPr algn="just"/>
          <a:endParaRPr lang="ru-RU" sz="14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01D60F3-CF99-4900-BEB3-BA582561EADA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Несоблюдение стандартов медицинской помощи, клинических рекомендаций, критериев качества медицинской помощи;</a:t>
          </a:r>
          <a:endParaRPr lang="ru-RU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CD8FD77-9597-4EC2-A031-4360DACC367F}" type="parTrans" cxnId="{8512D2B6-855D-445B-97D1-771E3F4D1475}">
      <dgm:prSet/>
      <dgm:spPr/>
      <dgm:t>
        <a:bodyPr/>
        <a:lstStyle/>
        <a:p>
          <a:pPr algn="just"/>
          <a:endParaRPr lang="ru-RU" sz="14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B01C9DA-0942-44B3-8F20-560169DCB09C}" type="sibTrans" cxnId="{8512D2B6-855D-445B-97D1-771E3F4D1475}">
      <dgm:prSet/>
      <dgm:spPr/>
      <dgm:t>
        <a:bodyPr/>
        <a:lstStyle/>
        <a:p>
          <a:pPr algn="just"/>
          <a:endParaRPr lang="ru-RU" sz="14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0E5AB5E-86F1-4823-B60F-9431177C4AEB}">
      <dgm:prSet phldrT="[Текст]" custT="1"/>
      <dgm:spPr>
        <a:solidFill>
          <a:srgbClr val="FF66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Льготное лекарственное обеспечение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D9C008A-9B56-4219-B3D7-0D0D34656181}" type="parTrans" cxnId="{F900FA09-D56B-41BE-A7C2-CC6FA7D2F18B}">
      <dgm:prSet/>
      <dgm:spPr/>
      <dgm:t>
        <a:bodyPr/>
        <a:lstStyle/>
        <a:p>
          <a:pPr algn="just"/>
          <a:endParaRPr lang="ru-RU" sz="14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86A15D6-5975-4741-A883-B7531124A075}" type="sibTrans" cxnId="{F900FA09-D56B-41BE-A7C2-CC6FA7D2F18B}">
      <dgm:prSet/>
      <dgm:spPr/>
      <dgm:t>
        <a:bodyPr/>
        <a:lstStyle/>
        <a:p>
          <a:pPr algn="just"/>
          <a:endParaRPr lang="ru-RU" sz="14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494EDCA-FBA8-4A70-9A43-490808A1B9D9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ru-RU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Отказ в выписке льготных рецептов</a:t>
          </a:r>
          <a:endParaRPr lang="ru-RU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7C90400-D77D-446C-BE56-9DE3DD7C8238}" type="parTrans" cxnId="{580FDE5B-8F20-492E-8C41-48930A12DB01}">
      <dgm:prSet/>
      <dgm:spPr/>
      <dgm:t>
        <a:bodyPr/>
        <a:lstStyle/>
        <a:p>
          <a:pPr algn="just"/>
          <a:endParaRPr lang="ru-RU" sz="14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98B53EE-5CD8-4A98-959B-D6B5781F4E2F}" type="sibTrans" cxnId="{580FDE5B-8F20-492E-8C41-48930A12DB01}">
      <dgm:prSet/>
      <dgm:spPr/>
      <dgm:t>
        <a:bodyPr/>
        <a:lstStyle/>
        <a:p>
          <a:pPr algn="just"/>
          <a:endParaRPr lang="ru-RU" sz="14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3E06A52-6752-4D32-9B28-C66EEFDA8571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just"/>
          <a:r>
            <a: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Нарушение права на медицинскую помощь в гарантированном объеме, в соответствии с ТПГГ бесплатного оказания гражданам медицинской помощи;</a:t>
          </a:r>
          <a:endParaRPr lang="ru-RU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6F0A34-CF20-44FB-A53E-9AEE9C9175A7}" type="parTrans" cxnId="{D2DF1E46-18C7-4DF8-87D8-AE9A216599F3}">
      <dgm:prSet/>
      <dgm:spPr/>
      <dgm:t>
        <a:bodyPr/>
        <a:lstStyle/>
        <a:p>
          <a:pPr algn="just"/>
          <a:endParaRPr lang="ru-RU" sz="14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4AF2C03-AAA0-4AA7-A35D-494E4CF1F332}" type="sibTrans" cxnId="{D2DF1E46-18C7-4DF8-87D8-AE9A216599F3}">
      <dgm:prSet/>
      <dgm:spPr/>
      <dgm:t>
        <a:bodyPr/>
        <a:lstStyle/>
        <a:p>
          <a:pPr algn="just"/>
          <a:endParaRPr lang="ru-RU" sz="14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A80E3E8-D176-41EC-B7C9-EA2B0779EB94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just"/>
          <a:r>
            <a: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Нарушение требований к содержанию и форме предоставления информации о деятельности медицинских организаций, размещаемой на официальных сайтах в информационно-телекоммуникационной сети «Интернет»;</a:t>
          </a:r>
          <a:endParaRPr lang="ru-RU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3742427-7C90-4B11-8933-429EA6E4D17D}" type="parTrans" cxnId="{067CFF5B-5B04-48E9-BEAF-276A72202565}">
      <dgm:prSet/>
      <dgm:spPr/>
      <dgm:t>
        <a:bodyPr/>
        <a:lstStyle/>
        <a:p>
          <a:pPr algn="just"/>
          <a:endParaRPr lang="ru-RU" sz="14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9A47A70-7CC3-4D56-9FA2-0696E635BDA3}" type="sibTrans" cxnId="{067CFF5B-5B04-48E9-BEAF-276A72202565}">
      <dgm:prSet/>
      <dgm:spPr/>
      <dgm:t>
        <a:bodyPr/>
        <a:lstStyle/>
        <a:p>
          <a:pPr algn="just"/>
          <a:endParaRPr lang="ru-RU" sz="14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B84436F-7600-463A-82E0-18E48306AA28}">
      <dgm:prSet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Нарушение правил предоставления платных медицинских услуг.</a:t>
          </a:r>
          <a:endParaRPr lang="ru-RU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C1899E7-A665-4EB3-BE34-EE0CEB626A5E}" type="parTrans" cxnId="{266A12D5-BFF2-415A-BBF4-6E3404E99751}">
      <dgm:prSet/>
      <dgm:spPr/>
      <dgm:t>
        <a:bodyPr/>
        <a:lstStyle/>
        <a:p>
          <a:endParaRPr lang="ru-RU" sz="1400"/>
        </a:p>
      </dgm:t>
    </dgm:pt>
    <dgm:pt modelId="{E29D021A-7720-4E60-97E6-1E1FD30A1C39}" type="sibTrans" cxnId="{266A12D5-BFF2-415A-BBF4-6E3404E99751}">
      <dgm:prSet/>
      <dgm:spPr/>
      <dgm:t>
        <a:bodyPr/>
        <a:lstStyle/>
        <a:p>
          <a:endParaRPr lang="ru-RU" sz="1400"/>
        </a:p>
      </dgm:t>
    </dgm:pt>
    <dgm:pt modelId="{C2748021-CC82-41E4-BB38-75A0B0B533B7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Отсутствие лекарственных препаратов в аптеках</a:t>
          </a:r>
          <a:endParaRPr lang="ru-RU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2FE7340-4076-4120-AF69-9AF3B3D6673C}" type="parTrans" cxnId="{BB40BD71-99AB-4EF8-BC97-8B416B7D1023}">
      <dgm:prSet/>
      <dgm:spPr/>
      <dgm:t>
        <a:bodyPr/>
        <a:lstStyle/>
        <a:p>
          <a:endParaRPr lang="ru-RU"/>
        </a:p>
      </dgm:t>
    </dgm:pt>
    <dgm:pt modelId="{AE525C4C-767E-45A8-8211-4A5390EE7250}" type="sibTrans" cxnId="{BB40BD71-99AB-4EF8-BC97-8B416B7D1023}">
      <dgm:prSet/>
      <dgm:spPr/>
      <dgm:t>
        <a:bodyPr/>
        <a:lstStyle/>
        <a:p>
          <a:endParaRPr lang="ru-RU"/>
        </a:p>
      </dgm:t>
    </dgm:pt>
    <dgm:pt modelId="{C066D1E3-2F03-49FA-B85E-58AA983C8E55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Несоблюдение правил назначения лекарственных препаратов</a:t>
          </a:r>
          <a:endParaRPr lang="ru-RU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BE6909-928D-4ABB-9A43-A5DCA2E9F0EF}" type="parTrans" cxnId="{01E06E50-A84E-46A8-95CF-CE330A39FD86}">
      <dgm:prSet/>
      <dgm:spPr/>
      <dgm:t>
        <a:bodyPr/>
        <a:lstStyle/>
        <a:p>
          <a:endParaRPr lang="ru-RU"/>
        </a:p>
      </dgm:t>
    </dgm:pt>
    <dgm:pt modelId="{3D439BA1-031B-451E-AAC1-00BFE368AE14}" type="sibTrans" cxnId="{01E06E50-A84E-46A8-95CF-CE330A39FD86}">
      <dgm:prSet/>
      <dgm:spPr/>
      <dgm:t>
        <a:bodyPr/>
        <a:lstStyle/>
        <a:p>
          <a:endParaRPr lang="ru-RU"/>
        </a:p>
      </dgm:t>
    </dgm:pt>
    <dgm:pt modelId="{64EB9D71-98FC-4EC2-8A93-EB2C94B8DA05}">
      <dgm:prSet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Отказ в организации отсроченного обслуживания льготных рецептов</a:t>
          </a:r>
          <a:endParaRPr lang="ru-RU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37B551-0376-4ABE-BDC8-359E8A86C023}" type="parTrans" cxnId="{06EF4B47-94AC-4865-BB22-A8277354DD76}">
      <dgm:prSet/>
      <dgm:spPr/>
      <dgm:t>
        <a:bodyPr/>
        <a:lstStyle/>
        <a:p>
          <a:endParaRPr lang="ru-RU"/>
        </a:p>
      </dgm:t>
    </dgm:pt>
    <dgm:pt modelId="{DCC33AE5-B73D-47D0-9DB9-5DB36907C9B6}" type="sibTrans" cxnId="{06EF4B47-94AC-4865-BB22-A8277354DD76}">
      <dgm:prSet/>
      <dgm:spPr/>
      <dgm:t>
        <a:bodyPr/>
        <a:lstStyle/>
        <a:p>
          <a:endParaRPr lang="ru-RU"/>
        </a:p>
      </dgm:t>
    </dgm:pt>
    <dgm:pt modelId="{D4351EBD-B588-4FAA-BAE1-D9507BB334B0}" type="pres">
      <dgm:prSet presAssocID="{B2F2F6C9-ABE9-401E-87A1-DB01684EAE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F2F2FA-D523-475C-A702-541567BE349F}" type="pres">
      <dgm:prSet presAssocID="{5D89F604-6696-4CA1-8657-97DA80D05CC2}" presName="vertFlow" presStyleCnt="0"/>
      <dgm:spPr/>
    </dgm:pt>
    <dgm:pt modelId="{4CA4B7E7-8C68-4974-8A4B-AB911D498066}" type="pres">
      <dgm:prSet presAssocID="{5D89F604-6696-4CA1-8657-97DA80D05CC2}" presName="header" presStyleLbl="node1" presStyleIdx="0" presStyleCnt="2" custScaleX="219491" custLinFactY="-18674" custLinFactNeighborX="605" custLinFactNeighborY="-100000"/>
      <dgm:spPr/>
      <dgm:t>
        <a:bodyPr/>
        <a:lstStyle/>
        <a:p>
          <a:endParaRPr lang="ru-RU"/>
        </a:p>
      </dgm:t>
    </dgm:pt>
    <dgm:pt modelId="{16DEF0BF-F45F-4597-BCCE-BFBD3281C704}" type="pres">
      <dgm:prSet presAssocID="{5CD8FD77-9597-4EC2-A031-4360DACC367F}" presName="parTrans" presStyleLbl="sibTrans2D1" presStyleIdx="0" presStyleCnt="8"/>
      <dgm:spPr/>
      <dgm:t>
        <a:bodyPr/>
        <a:lstStyle/>
        <a:p>
          <a:endParaRPr lang="ru-RU"/>
        </a:p>
      </dgm:t>
    </dgm:pt>
    <dgm:pt modelId="{A31AFE67-3811-430C-B2F4-CBBB2572EC50}" type="pres">
      <dgm:prSet presAssocID="{301D60F3-CF99-4900-BEB3-BA582561EADA}" presName="child" presStyleLbl="alignAccFollowNode1" presStyleIdx="0" presStyleCnt="8" custScaleX="224870" custLinFactNeighborX="22" custLinFactNeighborY="-127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01048-34F3-4270-ABA8-8E00344BA4ED}" type="pres">
      <dgm:prSet presAssocID="{5B01C9DA-0942-44B3-8F20-560169DCB09C}" presName="sibTrans" presStyleLbl="sibTrans2D1" presStyleIdx="1" presStyleCnt="8"/>
      <dgm:spPr/>
      <dgm:t>
        <a:bodyPr/>
        <a:lstStyle/>
        <a:p>
          <a:endParaRPr lang="ru-RU"/>
        </a:p>
      </dgm:t>
    </dgm:pt>
    <dgm:pt modelId="{BA41B952-3E64-43D0-8776-34D4D2B9B3D5}" type="pres">
      <dgm:prSet presAssocID="{E3E06A52-6752-4D32-9B28-C66EEFDA8571}" presName="child" presStyleLbl="alignAccFollowNode1" presStyleIdx="1" presStyleCnt="8" custScaleX="224870" custScaleY="172907" custLinFactNeighborX="22" custLinFactNeighborY="-244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4CAA2-FD83-4DA0-986D-1DC7B794E298}" type="pres">
      <dgm:prSet presAssocID="{A4AF2C03-AAA0-4AA7-A35D-494E4CF1F332}" presName="sibTrans" presStyleLbl="sibTrans2D1" presStyleIdx="2" presStyleCnt="8"/>
      <dgm:spPr/>
      <dgm:t>
        <a:bodyPr/>
        <a:lstStyle/>
        <a:p>
          <a:endParaRPr lang="ru-RU"/>
        </a:p>
      </dgm:t>
    </dgm:pt>
    <dgm:pt modelId="{8888EA94-6AA8-4571-B624-FAEBD9F23D5A}" type="pres">
      <dgm:prSet presAssocID="{9A80E3E8-D176-41EC-B7C9-EA2B0779EB94}" presName="child" presStyleLbl="alignAccFollowNode1" presStyleIdx="2" presStyleCnt="8" custScaleX="224870" custScaleY="298037" custLinFactNeighborX="22" custLinFactNeighborY="-200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304A8-4B34-4B9C-90A2-C3AFF3B26CA8}" type="pres">
      <dgm:prSet presAssocID="{A9A47A70-7CC3-4D56-9FA2-0696E635BDA3}" presName="sibTrans" presStyleLbl="sibTrans2D1" presStyleIdx="3" presStyleCnt="8"/>
      <dgm:spPr/>
      <dgm:t>
        <a:bodyPr/>
        <a:lstStyle/>
        <a:p>
          <a:endParaRPr lang="ru-RU"/>
        </a:p>
      </dgm:t>
    </dgm:pt>
    <dgm:pt modelId="{AB4A2B1B-89DE-42D3-8191-0FC46574583B}" type="pres">
      <dgm:prSet presAssocID="{EB84436F-7600-463A-82E0-18E48306AA28}" presName="child" presStyleLbl="alignAccFollowNode1" presStyleIdx="3" presStyleCnt="8" custScaleX="219690" custScaleY="133309" custLinFactNeighborX="545" custLinFactNeighborY="-115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B883E-7680-410E-BFEF-309E1013A366}" type="pres">
      <dgm:prSet presAssocID="{5D89F604-6696-4CA1-8657-97DA80D05CC2}" presName="hSp" presStyleCnt="0"/>
      <dgm:spPr/>
    </dgm:pt>
    <dgm:pt modelId="{8ECC43CD-DA53-4BEE-8DFD-9FDC641AD9B7}" type="pres">
      <dgm:prSet presAssocID="{50E5AB5E-86F1-4823-B60F-9431177C4AEB}" presName="vertFlow" presStyleCnt="0"/>
      <dgm:spPr/>
    </dgm:pt>
    <dgm:pt modelId="{CEF80A42-F489-48B8-81C3-D2EADAE0FAFE}" type="pres">
      <dgm:prSet presAssocID="{50E5AB5E-86F1-4823-B60F-9431177C4AEB}" presName="header" presStyleLbl="node1" presStyleIdx="1" presStyleCnt="2" custScaleX="147326"/>
      <dgm:spPr/>
      <dgm:t>
        <a:bodyPr/>
        <a:lstStyle/>
        <a:p>
          <a:endParaRPr lang="ru-RU"/>
        </a:p>
      </dgm:t>
    </dgm:pt>
    <dgm:pt modelId="{572DABFD-D097-4C04-9A3A-1887A15113B1}" type="pres">
      <dgm:prSet presAssocID="{B7C90400-D77D-446C-BE56-9DE3DD7C8238}" presName="parTrans" presStyleLbl="sibTrans2D1" presStyleIdx="4" presStyleCnt="8"/>
      <dgm:spPr/>
      <dgm:t>
        <a:bodyPr/>
        <a:lstStyle/>
        <a:p>
          <a:endParaRPr lang="ru-RU"/>
        </a:p>
      </dgm:t>
    </dgm:pt>
    <dgm:pt modelId="{959EA9CE-C083-4704-A85F-663CB2598F34}" type="pres">
      <dgm:prSet presAssocID="{1494EDCA-FBA8-4A70-9A43-490808A1B9D9}" presName="child" presStyleLbl="alignAccFollowNode1" presStyleIdx="4" presStyleCnt="8" custScaleX="141371" custScaleY="1528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47161-E809-42A3-8C91-43BEC1013432}" type="pres">
      <dgm:prSet presAssocID="{998B53EE-5CD8-4A98-959B-D6B5781F4E2F}" presName="sibTrans" presStyleLbl="sibTrans2D1" presStyleIdx="5" presStyleCnt="8"/>
      <dgm:spPr/>
      <dgm:t>
        <a:bodyPr/>
        <a:lstStyle/>
        <a:p>
          <a:endParaRPr lang="ru-RU"/>
        </a:p>
      </dgm:t>
    </dgm:pt>
    <dgm:pt modelId="{1080F230-71F8-4E8A-96ED-061FAE84B6AB}" type="pres">
      <dgm:prSet presAssocID="{C2748021-CC82-41E4-BB38-75A0B0B533B7}" presName="child" presStyleLbl="alignAccFollowNode1" presStyleIdx="5" presStyleCnt="8" custScaleX="140737" custScaleY="999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9DCB5-6BCA-443A-B1D3-CF7682B7BCA4}" type="pres">
      <dgm:prSet presAssocID="{AE525C4C-767E-45A8-8211-4A5390EE7250}" presName="sibTrans" presStyleLbl="sibTrans2D1" presStyleIdx="6" presStyleCnt="8"/>
      <dgm:spPr/>
      <dgm:t>
        <a:bodyPr/>
        <a:lstStyle/>
        <a:p>
          <a:endParaRPr lang="ru-RU"/>
        </a:p>
      </dgm:t>
    </dgm:pt>
    <dgm:pt modelId="{8324303B-85E4-48D4-879B-F40F044D64E4}" type="pres">
      <dgm:prSet presAssocID="{C066D1E3-2F03-49FA-B85E-58AA983C8E55}" presName="child" presStyleLbl="alignAccFollowNode1" presStyleIdx="6" presStyleCnt="8" custScaleX="140737" custScaleY="1785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D27F9-BE7F-4D23-A474-497985E69FF2}" type="pres">
      <dgm:prSet presAssocID="{3D439BA1-031B-451E-AAC1-00BFE368AE14}" presName="sibTrans" presStyleLbl="sibTrans2D1" presStyleIdx="7" presStyleCnt="8"/>
      <dgm:spPr/>
      <dgm:t>
        <a:bodyPr/>
        <a:lstStyle/>
        <a:p>
          <a:endParaRPr lang="ru-RU"/>
        </a:p>
      </dgm:t>
    </dgm:pt>
    <dgm:pt modelId="{6C38F32D-0F66-4D73-924A-D811028B9800}" type="pres">
      <dgm:prSet presAssocID="{64EB9D71-98FC-4EC2-8A93-EB2C94B8DA05}" presName="child" presStyleLbl="alignAccFollowNode1" presStyleIdx="7" presStyleCnt="8" custScaleX="140696" custScaleY="1862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E06E50-A84E-46A8-95CF-CE330A39FD86}" srcId="{50E5AB5E-86F1-4823-B60F-9431177C4AEB}" destId="{C066D1E3-2F03-49FA-B85E-58AA983C8E55}" srcOrd="2" destOrd="0" parTransId="{95BE6909-928D-4ABB-9A43-A5DCA2E9F0EF}" sibTransId="{3D439BA1-031B-451E-AAC1-00BFE368AE14}"/>
    <dgm:cxn modelId="{A25FC067-CA24-4E5F-BE21-813783FF0B0F}" type="presOf" srcId="{998B53EE-5CD8-4A98-959B-D6B5781F4E2F}" destId="{D1E47161-E809-42A3-8C91-43BEC1013432}" srcOrd="0" destOrd="0" presId="urn:microsoft.com/office/officeart/2005/8/layout/lProcess1"/>
    <dgm:cxn modelId="{EBCF91FC-EF74-476A-89A1-36A12C76C1AB}" type="presOf" srcId="{A9A47A70-7CC3-4D56-9FA2-0696E635BDA3}" destId="{25A304A8-4B34-4B9C-90A2-C3AFF3B26CA8}" srcOrd="0" destOrd="0" presId="urn:microsoft.com/office/officeart/2005/8/layout/lProcess1"/>
    <dgm:cxn modelId="{7923CC0F-7DF4-4253-81E5-6E538A2B4E2C}" type="presOf" srcId="{C2748021-CC82-41E4-BB38-75A0B0B533B7}" destId="{1080F230-71F8-4E8A-96ED-061FAE84B6AB}" srcOrd="0" destOrd="0" presId="urn:microsoft.com/office/officeart/2005/8/layout/lProcess1"/>
    <dgm:cxn modelId="{D2DF1E46-18C7-4DF8-87D8-AE9A216599F3}" srcId="{5D89F604-6696-4CA1-8657-97DA80D05CC2}" destId="{E3E06A52-6752-4D32-9B28-C66EEFDA8571}" srcOrd="1" destOrd="0" parTransId="{796F0A34-CF20-44FB-A53E-9AEE9C9175A7}" sibTransId="{A4AF2C03-AAA0-4AA7-A35D-494E4CF1F332}"/>
    <dgm:cxn modelId="{8512D2B6-855D-445B-97D1-771E3F4D1475}" srcId="{5D89F604-6696-4CA1-8657-97DA80D05CC2}" destId="{301D60F3-CF99-4900-BEB3-BA582561EADA}" srcOrd="0" destOrd="0" parTransId="{5CD8FD77-9597-4EC2-A031-4360DACC367F}" sibTransId="{5B01C9DA-0942-44B3-8F20-560169DCB09C}"/>
    <dgm:cxn modelId="{FA2A3FD6-C8AA-4D35-920C-C2D6DBF5BE6A}" type="presOf" srcId="{64EB9D71-98FC-4EC2-8A93-EB2C94B8DA05}" destId="{6C38F32D-0F66-4D73-924A-D811028B9800}" srcOrd="0" destOrd="0" presId="urn:microsoft.com/office/officeart/2005/8/layout/lProcess1"/>
    <dgm:cxn modelId="{A96B115D-8A81-4AF4-8162-213013EED595}" type="presOf" srcId="{3D439BA1-031B-451E-AAC1-00BFE368AE14}" destId="{E21D27F9-BE7F-4D23-A474-497985E69FF2}" srcOrd="0" destOrd="0" presId="urn:microsoft.com/office/officeart/2005/8/layout/lProcess1"/>
    <dgm:cxn modelId="{723C87C6-5D16-429E-B9A8-27F24608C01B}" type="presOf" srcId="{B2F2F6C9-ABE9-401E-87A1-DB01684EAED6}" destId="{D4351EBD-B588-4FAA-BAE1-D9507BB334B0}" srcOrd="0" destOrd="0" presId="urn:microsoft.com/office/officeart/2005/8/layout/lProcess1"/>
    <dgm:cxn modelId="{580FDE5B-8F20-492E-8C41-48930A12DB01}" srcId="{50E5AB5E-86F1-4823-B60F-9431177C4AEB}" destId="{1494EDCA-FBA8-4A70-9A43-490808A1B9D9}" srcOrd="0" destOrd="0" parTransId="{B7C90400-D77D-446C-BE56-9DE3DD7C8238}" sibTransId="{998B53EE-5CD8-4A98-959B-D6B5781F4E2F}"/>
    <dgm:cxn modelId="{ED692D46-F864-4BAF-8E74-1CE5B35D696A}" type="presOf" srcId="{E3E06A52-6752-4D32-9B28-C66EEFDA8571}" destId="{BA41B952-3E64-43D0-8776-34D4D2B9B3D5}" srcOrd="0" destOrd="0" presId="urn:microsoft.com/office/officeart/2005/8/layout/lProcess1"/>
    <dgm:cxn modelId="{444A1BE7-E228-4F10-BE6D-35B1722F18AB}" type="presOf" srcId="{9A80E3E8-D176-41EC-B7C9-EA2B0779EB94}" destId="{8888EA94-6AA8-4571-B624-FAEBD9F23D5A}" srcOrd="0" destOrd="0" presId="urn:microsoft.com/office/officeart/2005/8/layout/lProcess1"/>
    <dgm:cxn modelId="{AD7243BE-B5E3-492F-A6E2-C3583D973BBC}" type="presOf" srcId="{1494EDCA-FBA8-4A70-9A43-490808A1B9D9}" destId="{959EA9CE-C083-4704-A85F-663CB2598F34}" srcOrd="0" destOrd="0" presId="urn:microsoft.com/office/officeart/2005/8/layout/lProcess1"/>
    <dgm:cxn modelId="{06EF4B47-94AC-4865-BB22-A8277354DD76}" srcId="{50E5AB5E-86F1-4823-B60F-9431177C4AEB}" destId="{64EB9D71-98FC-4EC2-8A93-EB2C94B8DA05}" srcOrd="3" destOrd="0" parTransId="{9437B551-0376-4ABE-BDC8-359E8A86C023}" sibTransId="{DCC33AE5-B73D-47D0-9DB9-5DB36907C9B6}"/>
    <dgm:cxn modelId="{266A12D5-BFF2-415A-BBF4-6E3404E99751}" srcId="{5D89F604-6696-4CA1-8657-97DA80D05CC2}" destId="{EB84436F-7600-463A-82E0-18E48306AA28}" srcOrd="3" destOrd="0" parTransId="{9C1899E7-A665-4EB3-BE34-EE0CEB626A5E}" sibTransId="{E29D021A-7720-4E60-97E6-1E1FD30A1C39}"/>
    <dgm:cxn modelId="{566EC31F-5B7E-4971-B1D3-8E66183CFC06}" type="presOf" srcId="{50E5AB5E-86F1-4823-B60F-9431177C4AEB}" destId="{CEF80A42-F489-48B8-81C3-D2EADAE0FAFE}" srcOrd="0" destOrd="0" presId="urn:microsoft.com/office/officeart/2005/8/layout/lProcess1"/>
    <dgm:cxn modelId="{7F135D71-AAA2-4E95-9118-1D983EF75639}" type="presOf" srcId="{5CD8FD77-9597-4EC2-A031-4360DACC367F}" destId="{16DEF0BF-F45F-4597-BCCE-BFBD3281C704}" srcOrd="0" destOrd="0" presId="urn:microsoft.com/office/officeart/2005/8/layout/lProcess1"/>
    <dgm:cxn modelId="{A6A71432-2754-4F71-BCD8-5F984B54D95F}" type="presOf" srcId="{B7C90400-D77D-446C-BE56-9DE3DD7C8238}" destId="{572DABFD-D097-4C04-9A3A-1887A15113B1}" srcOrd="0" destOrd="0" presId="urn:microsoft.com/office/officeart/2005/8/layout/lProcess1"/>
    <dgm:cxn modelId="{636C856A-494F-4508-854A-BB31560A0ED9}" type="presOf" srcId="{EB84436F-7600-463A-82E0-18E48306AA28}" destId="{AB4A2B1B-89DE-42D3-8191-0FC46574583B}" srcOrd="0" destOrd="0" presId="urn:microsoft.com/office/officeart/2005/8/layout/lProcess1"/>
    <dgm:cxn modelId="{BB40BD71-99AB-4EF8-BC97-8B416B7D1023}" srcId="{50E5AB5E-86F1-4823-B60F-9431177C4AEB}" destId="{C2748021-CC82-41E4-BB38-75A0B0B533B7}" srcOrd="1" destOrd="0" parTransId="{62FE7340-4076-4120-AF69-9AF3B3D6673C}" sibTransId="{AE525C4C-767E-45A8-8211-4A5390EE7250}"/>
    <dgm:cxn modelId="{571EC4FA-60B4-4C6C-9BA9-03420E9500B3}" type="presOf" srcId="{5D89F604-6696-4CA1-8657-97DA80D05CC2}" destId="{4CA4B7E7-8C68-4974-8A4B-AB911D498066}" srcOrd="0" destOrd="0" presId="urn:microsoft.com/office/officeart/2005/8/layout/lProcess1"/>
    <dgm:cxn modelId="{B0F9A211-E7A9-4B3E-BBAA-0B4176C507E7}" type="presOf" srcId="{301D60F3-CF99-4900-BEB3-BA582561EADA}" destId="{A31AFE67-3811-430C-B2F4-CBBB2572EC50}" srcOrd="0" destOrd="0" presId="urn:microsoft.com/office/officeart/2005/8/layout/lProcess1"/>
    <dgm:cxn modelId="{25A44E5E-1B36-46C7-A9F3-22562BD1BB20}" srcId="{B2F2F6C9-ABE9-401E-87A1-DB01684EAED6}" destId="{5D89F604-6696-4CA1-8657-97DA80D05CC2}" srcOrd="0" destOrd="0" parTransId="{1A600E95-CDFD-4FC3-BFFD-C7CFEF0AF315}" sibTransId="{57B900F5-4806-46AE-8EF1-D1F28CADAA41}"/>
    <dgm:cxn modelId="{CC05A58A-FC79-4397-A626-3A42DC5C0D5E}" type="presOf" srcId="{A4AF2C03-AAA0-4AA7-A35D-494E4CF1F332}" destId="{39C4CAA2-FD83-4DA0-986D-1DC7B794E298}" srcOrd="0" destOrd="0" presId="urn:microsoft.com/office/officeart/2005/8/layout/lProcess1"/>
    <dgm:cxn modelId="{2664955B-3DE0-489B-8A00-8FA35C3326E0}" type="presOf" srcId="{5B01C9DA-0942-44B3-8F20-560169DCB09C}" destId="{20301048-34F3-4270-ABA8-8E00344BA4ED}" srcOrd="0" destOrd="0" presId="urn:microsoft.com/office/officeart/2005/8/layout/lProcess1"/>
    <dgm:cxn modelId="{278C2954-2C07-488D-8E24-8A5D3107ACD8}" type="presOf" srcId="{C066D1E3-2F03-49FA-B85E-58AA983C8E55}" destId="{8324303B-85E4-48D4-879B-F40F044D64E4}" srcOrd="0" destOrd="0" presId="urn:microsoft.com/office/officeart/2005/8/layout/lProcess1"/>
    <dgm:cxn modelId="{6A426DF6-61BD-4C52-BC8E-9092173235A2}" type="presOf" srcId="{AE525C4C-767E-45A8-8211-4A5390EE7250}" destId="{88D9DCB5-6BCA-443A-B1D3-CF7682B7BCA4}" srcOrd="0" destOrd="0" presId="urn:microsoft.com/office/officeart/2005/8/layout/lProcess1"/>
    <dgm:cxn modelId="{067CFF5B-5B04-48E9-BEAF-276A72202565}" srcId="{5D89F604-6696-4CA1-8657-97DA80D05CC2}" destId="{9A80E3E8-D176-41EC-B7C9-EA2B0779EB94}" srcOrd="2" destOrd="0" parTransId="{33742427-7C90-4B11-8933-429EA6E4D17D}" sibTransId="{A9A47A70-7CC3-4D56-9FA2-0696E635BDA3}"/>
    <dgm:cxn modelId="{F900FA09-D56B-41BE-A7C2-CC6FA7D2F18B}" srcId="{B2F2F6C9-ABE9-401E-87A1-DB01684EAED6}" destId="{50E5AB5E-86F1-4823-B60F-9431177C4AEB}" srcOrd="1" destOrd="0" parTransId="{BD9C008A-9B56-4219-B3D7-0D0D34656181}" sibTransId="{E86A15D6-5975-4741-A883-B7531124A075}"/>
    <dgm:cxn modelId="{3EED77E6-1F36-4BC0-B2A6-10D2E61A6CF6}" type="presParOf" srcId="{D4351EBD-B588-4FAA-BAE1-D9507BB334B0}" destId="{EDF2F2FA-D523-475C-A702-541567BE349F}" srcOrd="0" destOrd="0" presId="urn:microsoft.com/office/officeart/2005/8/layout/lProcess1"/>
    <dgm:cxn modelId="{534709A3-623D-44AA-A013-B155A87686A8}" type="presParOf" srcId="{EDF2F2FA-D523-475C-A702-541567BE349F}" destId="{4CA4B7E7-8C68-4974-8A4B-AB911D498066}" srcOrd="0" destOrd="0" presId="urn:microsoft.com/office/officeart/2005/8/layout/lProcess1"/>
    <dgm:cxn modelId="{E75134A1-9192-4AAF-A6FA-C7EB0A80404D}" type="presParOf" srcId="{EDF2F2FA-D523-475C-A702-541567BE349F}" destId="{16DEF0BF-F45F-4597-BCCE-BFBD3281C704}" srcOrd="1" destOrd="0" presId="urn:microsoft.com/office/officeart/2005/8/layout/lProcess1"/>
    <dgm:cxn modelId="{05C19B25-33E4-4795-97D9-41AD1DE9D515}" type="presParOf" srcId="{EDF2F2FA-D523-475C-A702-541567BE349F}" destId="{A31AFE67-3811-430C-B2F4-CBBB2572EC50}" srcOrd="2" destOrd="0" presId="urn:microsoft.com/office/officeart/2005/8/layout/lProcess1"/>
    <dgm:cxn modelId="{59A7D56E-5C3C-48F6-81EF-F02EEAA07915}" type="presParOf" srcId="{EDF2F2FA-D523-475C-A702-541567BE349F}" destId="{20301048-34F3-4270-ABA8-8E00344BA4ED}" srcOrd="3" destOrd="0" presId="urn:microsoft.com/office/officeart/2005/8/layout/lProcess1"/>
    <dgm:cxn modelId="{E59D8FA8-7A20-43A4-A4E4-CDB7AD34F859}" type="presParOf" srcId="{EDF2F2FA-D523-475C-A702-541567BE349F}" destId="{BA41B952-3E64-43D0-8776-34D4D2B9B3D5}" srcOrd="4" destOrd="0" presId="urn:microsoft.com/office/officeart/2005/8/layout/lProcess1"/>
    <dgm:cxn modelId="{BAE16C61-1A5C-4038-9F31-0F6AD226A933}" type="presParOf" srcId="{EDF2F2FA-D523-475C-A702-541567BE349F}" destId="{39C4CAA2-FD83-4DA0-986D-1DC7B794E298}" srcOrd="5" destOrd="0" presId="urn:microsoft.com/office/officeart/2005/8/layout/lProcess1"/>
    <dgm:cxn modelId="{B799F384-1D11-47C9-876F-2EC12FD01E66}" type="presParOf" srcId="{EDF2F2FA-D523-475C-A702-541567BE349F}" destId="{8888EA94-6AA8-4571-B624-FAEBD9F23D5A}" srcOrd="6" destOrd="0" presId="urn:microsoft.com/office/officeart/2005/8/layout/lProcess1"/>
    <dgm:cxn modelId="{0164DD19-3DD0-4687-8651-F4FFC963EC8C}" type="presParOf" srcId="{EDF2F2FA-D523-475C-A702-541567BE349F}" destId="{25A304A8-4B34-4B9C-90A2-C3AFF3B26CA8}" srcOrd="7" destOrd="0" presId="urn:microsoft.com/office/officeart/2005/8/layout/lProcess1"/>
    <dgm:cxn modelId="{B9E4EE30-21EE-4906-8E7A-82AD868E2056}" type="presParOf" srcId="{EDF2F2FA-D523-475C-A702-541567BE349F}" destId="{AB4A2B1B-89DE-42D3-8191-0FC46574583B}" srcOrd="8" destOrd="0" presId="urn:microsoft.com/office/officeart/2005/8/layout/lProcess1"/>
    <dgm:cxn modelId="{F12D8606-5D4E-40F2-870A-0D8DBEA875B3}" type="presParOf" srcId="{D4351EBD-B588-4FAA-BAE1-D9507BB334B0}" destId="{63EB883E-7680-410E-BFEF-309E1013A366}" srcOrd="1" destOrd="0" presId="urn:microsoft.com/office/officeart/2005/8/layout/lProcess1"/>
    <dgm:cxn modelId="{AE47D2C7-4213-4E34-9DF0-1F59E0F13BFF}" type="presParOf" srcId="{D4351EBD-B588-4FAA-BAE1-D9507BB334B0}" destId="{8ECC43CD-DA53-4BEE-8DFD-9FDC641AD9B7}" srcOrd="2" destOrd="0" presId="urn:microsoft.com/office/officeart/2005/8/layout/lProcess1"/>
    <dgm:cxn modelId="{543F0272-D214-4FAD-B8EE-31740DD59D73}" type="presParOf" srcId="{8ECC43CD-DA53-4BEE-8DFD-9FDC641AD9B7}" destId="{CEF80A42-F489-48B8-81C3-D2EADAE0FAFE}" srcOrd="0" destOrd="0" presId="urn:microsoft.com/office/officeart/2005/8/layout/lProcess1"/>
    <dgm:cxn modelId="{998D2B53-290E-4939-AFA3-F0E7F2930854}" type="presParOf" srcId="{8ECC43CD-DA53-4BEE-8DFD-9FDC641AD9B7}" destId="{572DABFD-D097-4C04-9A3A-1887A15113B1}" srcOrd="1" destOrd="0" presId="urn:microsoft.com/office/officeart/2005/8/layout/lProcess1"/>
    <dgm:cxn modelId="{4261D804-5DC3-4EA7-8E78-38311B9E17F5}" type="presParOf" srcId="{8ECC43CD-DA53-4BEE-8DFD-9FDC641AD9B7}" destId="{959EA9CE-C083-4704-A85F-663CB2598F34}" srcOrd="2" destOrd="0" presId="urn:microsoft.com/office/officeart/2005/8/layout/lProcess1"/>
    <dgm:cxn modelId="{D2AA7FB8-C8B6-414A-A41E-BF8A84631680}" type="presParOf" srcId="{8ECC43CD-DA53-4BEE-8DFD-9FDC641AD9B7}" destId="{D1E47161-E809-42A3-8C91-43BEC1013432}" srcOrd="3" destOrd="0" presId="urn:microsoft.com/office/officeart/2005/8/layout/lProcess1"/>
    <dgm:cxn modelId="{D990F7D8-C149-43DA-A581-AE75BAF92FFA}" type="presParOf" srcId="{8ECC43CD-DA53-4BEE-8DFD-9FDC641AD9B7}" destId="{1080F230-71F8-4E8A-96ED-061FAE84B6AB}" srcOrd="4" destOrd="0" presId="urn:microsoft.com/office/officeart/2005/8/layout/lProcess1"/>
    <dgm:cxn modelId="{D78CC238-6393-446C-9D7C-83833C486EEE}" type="presParOf" srcId="{8ECC43CD-DA53-4BEE-8DFD-9FDC641AD9B7}" destId="{88D9DCB5-6BCA-443A-B1D3-CF7682B7BCA4}" srcOrd="5" destOrd="0" presId="urn:microsoft.com/office/officeart/2005/8/layout/lProcess1"/>
    <dgm:cxn modelId="{60CB872D-E32C-40C8-9CC5-399632E5789B}" type="presParOf" srcId="{8ECC43CD-DA53-4BEE-8DFD-9FDC641AD9B7}" destId="{8324303B-85E4-48D4-879B-F40F044D64E4}" srcOrd="6" destOrd="0" presId="urn:microsoft.com/office/officeart/2005/8/layout/lProcess1"/>
    <dgm:cxn modelId="{6F27064B-36B6-4D6F-88D7-D1C55E44A375}" type="presParOf" srcId="{8ECC43CD-DA53-4BEE-8DFD-9FDC641AD9B7}" destId="{E21D27F9-BE7F-4D23-A474-497985E69FF2}" srcOrd="7" destOrd="0" presId="urn:microsoft.com/office/officeart/2005/8/layout/lProcess1"/>
    <dgm:cxn modelId="{0D74C1E4-E547-4581-9ED7-5E6EF2604E3D}" type="presParOf" srcId="{8ECC43CD-DA53-4BEE-8DFD-9FDC641AD9B7}" destId="{6C38F32D-0F66-4D73-924A-D811028B9800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A4B7E7-8C68-4974-8A4B-AB911D498066}">
      <dsp:nvSpPr>
        <dsp:cNvPr id="0" name=""/>
        <dsp:cNvSpPr/>
      </dsp:nvSpPr>
      <dsp:spPr>
        <a:xfrm>
          <a:off x="75639" y="0"/>
          <a:ext cx="4992054" cy="568594"/>
        </a:xfrm>
        <a:prstGeom prst="roundRect">
          <a:avLst>
            <a:gd name="adj" fmla="val 10000"/>
          </a:avLst>
        </a:prstGeom>
        <a:solidFill>
          <a:srgbClr val="000099"/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При оказании медицинской помощи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92293" y="16654"/>
        <a:ext cx="4958746" cy="535286"/>
      </dsp:txXfrm>
    </dsp:sp>
    <dsp:sp modelId="{16DEF0BF-F45F-4597-BCCE-BFBD3281C704}">
      <dsp:nvSpPr>
        <dsp:cNvPr id="0" name=""/>
        <dsp:cNvSpPr/>
      </dsp:nvSpPr>
      <dsp:spPr>
        <a:xfrm rot="5459757">
          <a:off x="2516495" y="615909"/>
          <a:ext cx="97081" cy="9950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31AFE67-3811-430C-B2F4-CBBB2572EC50}">
      <dsp:nvSpPr>
        <dsp:cNvPr id="0" name=""/>
        <dsp:cNvSpPr/>
      </dsp:nvSpPr>
      <dsp:spPr>
        <a:xfrm>
          <a:off x="1210" y="762728"/>
          <a:ext cx="5114393" cy="56859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Несоблюдение стандартов медицинской помощи, клинических рекомендаций, критериев качества медицинской помощи;</a:t>
          </a:r>
          <a:endParaRPr lang="ru-RU" sz="1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7864" y="779382"/>
        <a:ext cx="5081085" cy="535286"/>
      </dsp:txXfrm>
    </dsp:sp>
    <dsp:sp modelId="{20301048-34F3-4270-ABA8-8E00344BA4ED}">
      <dsp:nvSpPr>
        <dsp:cNvPr id="0" name=""/>
        <dsp:cNvSpPr/>
      </dsp:nvSpPr>
      <dsp:spPr>
        <a:xfrm rot="5400000">
          <a:off x="2520313" y="1369416"/>
          <a:ext cx="76186" cy="9950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1419125"/>
                <a:satOff val="5687"/>
                <a:lumOff val="1233"/>
                <a:alphaOff val="0"/>
                <a:shade val="51000"/>
                <a:satMod val="130000"/>
              </a:schemeClr>
            </a:gs>
            <a:gs pos="80000">
              <a:schemeClr val="accent5">
                <a:hueOff val="-1419125"/>
                <a:satOff val="5687"/>
                <a:lumOff val="1233"/>
                <a:alphaOff val="0"/>
                <a:shade val="93000"/>
                <a:satMod val="130000"/>
              </a:schemeClr>
            </a:gs>
            <a:gs pos="100000">
              <a:schemeClr val="accent5">
                <a:hueOff val="-1419125"/>
                <a:satOff val="5687"/>
                <a:lumOff val="12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41B952-3E64-43D0-8776-34D4D2B9B3D5}">
      <dsp:nvSpPr>
        <dsp:cNvPr id="0" name=""/>
        <dsp:cNvSpPr/>
      </dsp:nvSpPr>
      <dsp:spPr>
        <a:xfrm>
          <a:off x="1210" y="1507013"/>
          <a:ext cx="5114393" cy="98313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534355"/>
            <a:satOff val="6893"/>
            <a:lumOff val="474"/>
            <a:alphaOff val="0"/>
          </a:schemeClr>
        </a:solidFill>
        <a:ln w="952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Нарушение права на медицинскую помощь в гарантированном объеме, в соответствии с ТПГГ бесплатного оказания гражданам медицинской помощи;</a:t>
          </a:r>
          <a:endParaRPr lang="ru-RU" sz="1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0005" y="1535808"/>
        <a:ext cx="5056803" cy="925549"/>
      </dsp:txXfrm>
    </dsp:sp>
    <dsp:sp modelId="{39C4CAA2-FD83-4DA0-986D-1DC7B794E298}">
      <dsp:nvSpPr>
        <dsp:cNvPr id="0" name=""/>
        <dsp:cNvSpPr/>
      </dsp:nvSpPr>
      <dsp:spPr>
        <a:xfrm rot="5400000">
          <a:off x="2504301" y="2544258"/>
          <a:ext cx="108210" cy="9950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2838251"/>
                <a:satOff val="11375"/>
                <a:lumOff val="2465"/>
                <a:alphaOff val="0"/>
                <a:shade val="51000"/>
                <a:satMod val="130000"/>
              </a:schemeClr>
            </a:gs>
            <a:gs pos="80000">
              <a:schemeClr val="accent5">
                <a:hueOff val="-2838251"/>
                <a:satOff val="11375"/>
                <a:lumOff val="2465"/>
                <a:alphaOff val="0"/>
                <a:shade val="93000"/>
                <a:satMod val="130000"/>
              </a:schemeClr>
            </a:gs>
            <a:gs pos="100000">
              <a:schemeClr val="accent5">
                <a:hueOff val="-2838251"/>
                <a:satOff val="11375"/>
                <a:lumOff val="24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88EA94-6AA8-4571-B624-FAEBD9F23D5A}">
      <dsp:nvSpPr>
        <dsp:cNvPr id="0" name=""/>
        <dsp:cNvSpPr/>
      </dsp:nvSpPr>
      <dsp:spPr>
        <a:xfrm>
          <a:off x="1210" y="2697867"/>
          <a:ext cx="5114393" cy="169462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068709"/>
            <a:satOff val="13787"/>
            <a:lumOff val="948"/>
            <a:alphaOff val="0"/>
          </a:schemeClr>
        </a:solidFill>
        <a:ln w="952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Нарушение требований к содержанию и форме предоставления информации о деятельности медицинских организаций, размещаемой на официальных сайтах в информационно-телекоммуникационной сети «Интернет»;</a:t>
          </a:r>
          <a:endParaRPr lang="ru-RU" sz="1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0844" y="2747501"/>
        <a:ext cx="5015125" cy="1595353"/>
      </dsp:txXfrm>
    </dsp:sp>
    <dsp:sp modelId="{25A304A8-4B34-4B9C-90A2-C3AFF3B26CA8}">
      <dsp:nvSpPr>
        <dsp:cNvPr id="0" name=""/>
        <dsp:cNvSpPr/>
      </dsp:nvSpPr>
      <dsp:spPr>
        <a:xfrm rot="5371649">
          <a:off x="2508022" y="4450749"/>
          <a:ext cx="116526" cy="9950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4257376"/>
                <a:satOff val="17062"/>
                <a:lumOff val="3698"/>
                <a:alphaOff val="0"/>
                <a:shade val="51000"/>
                <a:satMod val="130000"/>
              </a:schemeClr>
            </a:gs>
            <a:gs pos="80000">
              <a:schemeClr val="accent5">
                <a:hueOff val="-4257376"/>
                <a:satOff val="17062"/>
                <a:lumOff val="3698"/>
                <a:alphaOff val="0"/>
                <a:shade val="93000"/>
                <a:satMod val="130000"/>
              </a:schemeClr>
            </a:gs>
            <a:gs pos="100000">
              <a:schemeClr val="accent5">
                <a:hueOff val="-4257376"/>
                <a:satOff val="17062"/>
                <a:lumOff val="36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4A2B1B-89DE-42D3-8191-0FC46574583B}">
      <dsp:nvSpPr>
        <dsp:cNvPr id="0" name=""/>
        <dsp:cNvSpPr/>
      </dsp:nvSpPr>
      <dsp:spPr>
        <a:xfrm>
          <a:off x="72011" y="4608512"/>
          <a:ext cx="4996580" cy="75798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4603064"/>
            <a:satOff val="20680"/>
            <a:lumOff val="1422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Нарушение правил предоставления платных медицинских услуг.</a:t>
          </a:r>
          <a:endParaRPr lang="ru-RU" sz="1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94212" y="4630713"/>
        <a:ext cx="4952178" cy="713585"/>
      </dsp:txXfrm>
    </dsp:sp>
    <dsp:sp modelId="{CEF80A42-F489-48B8-81C3-D2EADAE0FAFE}">
      <dsp:nvSpPr>
        <dsp:cNvPr id="0" name=""/>
        <dsp:cNvSpPr/>
      </dsp:nvSpPr>
      <dsp:spPr>
        <a:xfrm>
          <a:off x="5433516" y="20465"/>
          <a:ext cx="3350749" cy="568594"/>
        </a:xfrm>
        <a:prstGeom prst="roundRect">
          <a:avLst>
            <a:gd name="adj" fmla="val 10000"/>
          </a:avLst>
        </a:prstGeom>
        <a:solidFill>
          <a:srgbClr val="FF6600"/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Льготное лекарственное обеспечение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450170" y="37119"/>
        <a:ext cx="3317441" cy="535286"/>
      </dsp:txXfrm>
    </dsp:sp>
    <dsp:sp modelId="{572DABFD-D097-4C04-9A3A-1887A15113B1}">
      <dsp:nvSpPr>
        <dsp:cNvPr id="0" name=""/>
        <dsp:cNvSpPr/>
      </dsp:nvSpPr>
      <dsp:spPr>
        <a:xfrm rot="5400000">
          <a:off x="7059139" y="638812"/>
          <a:ext cx="99504" cy="9950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5676501"/>
                <a:satOff val="22749"/>
                <a:lumOff val="4930"/>
                <a:alphaOff val="0"/>
                <a:shade val="51000"/>
                <a:satMod val="130000"/>
              </a:schemeClr>
            </a:gs>
            <a:gs pos="80000">
              <a:schemeClr val="accent5">
                <a:hueOff val="-5676501"/>
                <a:satOff val="22749"/>
                <a:lumOff val="4930"/>
                <a:alphaOff val="0"/>
                <a:shade val="93000"/>
                <a:satMod val="130000"/>
              </a:schemeClr>
            </a:gs>
            <a:gs pos="100000">
              <a:schemeClr val="accent5">
                <a:hueOff val="-5676501"/>
                <a:satOff val="22749"/>
                <a:lumOff val="49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59EA9CE-C083-4704-A85F-663CB2598F34}">
      <dsp:nvSpPr>
        <dsp:cNvPr id="0" name=""/>
        <dsp:cNvSpPr/>
      </dsp:nvSpPr>
      <dsp:spPr>
        <a:xfrm>
          <a:off x="5501235" y="788068"/>
          <a:ext cx="3215310" cy="86929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6137418"/>
            <a:satOff val="27573"/>
            <a:lumOff val="1895"/>
            <a:alphaOff val="0"/>
          </a:schemeClr>
        </a:solidFill>
        <a:ln w="952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Отказ в выписке льготных рецептов</a:t>
          </a:r>
          <a:endParaRPr lang="ru-RU" sz="16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26696" y="813529"/>
        <a:ext cx="3164388" cy="818373"/>
      </dsp:txXfrm>
    </dsp:sp>
    <dsp:sp modelId="{D1E47161-E809-42A3-8C91-43BEC1013432}">
      <dsp:nvSpPr>
        <dsp:cNvPr id="0" name=""/>
        <dsp:cNvSpPr/>
      </dsp:nvSpPr>
      <dsp:spPr>
        <a:xfrm rot="5400000">
          <a:off x="7059139" y="1707116"/>
          <a:ext cx="99504" cy="9950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7095626"/>
                <a:satOff val="28436"/>
                <a:lumOff val="6163"/>
                <a:alphaOff val="0"/>
                <a:shade val="51000"/>
                <a:satMod val="130000"/>
              </a:schemeClr>
            </a:gs>
            <a:gs pos="80000">
              <a:schemeClr val="accent5">
                <a:hueOff val="-7095626"/>
                <a:satOff val="28436"/>
                <a:lumOff val="6163"/>
                <a:alphaOff val="0"/>
                <a:shade val="93000"/>
                <a:satMod val="130000"/>
              </a:schemeClr>
            </a:gs>
            <a:gs pos="100000">
              <a:schemeClr val="accent5">
                <a:hueOff val="-7095626"/>
                <a:satOff val="28436"/>
                <a:lumOff val="61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80F230-71F8-4E8A-96ED-061FAE84B6AB}">
      <dsp:nvSpPr>
        <dsp:cNvPr id="0" name=""/>
        <dsp:cNvSpPr/>
      </dsp:nvSpPr>
      <dsp:spPr>
        <a:xfrm>
          <a:off x="5508445" y="1856372"/>
          <a:ext cx="3200891" cy="56858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7671773"/>
            <a:satOff val="34466"/>
            <a:lumOff val="2369"/>
            <a:alphaOff val="0"/>
          </a:schemeClr>
        </a:solidFill>
        <a:ln w="952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Отсутствие лекарственных препаратов в аптеках</a:t>
          </a:r>
          <a:endParaRPr lang="ru-RU" sz="15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25098" y="1873025"/>
        <a:ext cx="3167585" cy="535282"/>
      </dsp:txXfrm>
    </dsp:sp>
    <dsp:sp modelId="{88D9DCB5-6BCA-443A-B1D3-CF7682B7BCA4}">
      <dsp:nvSpPr>
        <dsp:cNvPr id="0" name=""/>
        <dsp:cNvSpPr/>
      </dsp:nvSpPr>
      <dsp:spPr>
        <a:xfrm rot="5400000">
          <a:off x="7059139" y="2474712"/>
          <a:ext cx="99504" cy="9950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8514751"/>
                <a:satOff val="34124"/>
                <a:lumOff val="7395"/>
                <a:alphaOff val="0"/>
                <a:shade val="51000"/>
                <a:satMod val="130000"/>
              </a:schemeClr>
            </a:gs>
            <a:gs pos="80000">
              <a:schemeClr val="accent5">
                <a:hueOff val="-8514751"/>
                <a:satOff val="34124"/>
                <a:lumOff val="7395"/>
                <a:alphaOff val="0"/>
                <a:shade val="93000"/>
                <a:satMod val="130000"/>
              </a:schemeClr>
            </a:gs>
            <a:gs pos="100000">
              <a:schemeClr val="accent5">
                <a:hueOff val="-8514751"/>
                <a:satOff val="34124"/>
                <a:lumOff val="73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324303B-85E4-48D4-879B-F40F044D64E4}">
      <dsp:nvSpPr>
        <dsp:cNvPr id="0" name=""/>
        <dsp:cNvSpPr/>
      </dsp:nvSpPr>
      <dsp:spPr>
        <a:xfrm>
          <a:off x="5508445" y="2623968"/>
          <a:ext cx="3200891" cy="1015162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9206127"/>
            <a:satOff val="41360"/>
            <a:lumOff val="2843"/>
            <a:alphaOff val="0"/>
          </a:schemeClr>
        </a:solidFill>
        <a:ln w="952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Несоблюдение правил назначения лекарственных препаратов</a:t>
          </a:r>
          <a:endParaRPr lang="ru-RU" sz="1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38178" y="2653701"/>
        <a:ext cx="3141425" cy="955696"/>
      </dsp:txXfrm>
    </dsp:sp>
    <dsp:sp modelId="{E21D27F9-BE7F-4D23-A474-497985E69FF2}">
      <dsp:nvSpPr>
        <dsp:cNvPr id="0" name=""/>
        <dsp:cNvSpPr/>
      </dsp:nvSpPr>
      <dsp:spPr>
        <a:xfrm rot="5400000">
          <a:off x="7059139" y="3688883"/>
          <a:ext cx="99504" cy="9950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C38F32D-0F66-4D73-924A-D811028B9800}">
      <dsp:nvSpPr>
        <dsp:cNvPr id="0" name=""/>
        <dsp:cNvSpPr/>
      </dsp:nvSpPr>
      <dsp:spPr>
        <a:xfrm>
          <a:off x="5508911" y="3838139"/>
          <a:ext cx="3199958" cy="105881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Отказ в организации отсроченного обслуживания льготных рецептов</a:t>
          </a:r>
          <a:endParaRPr lang="ru-RU" sz="1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39923" y="3869151"/>
        <a:ext cx="3137934" cy="996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8098-203F-44EF-8A22-DA75556D6A2D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256A-0A86-4170-B136-5C53C507F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86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8098-203F-44EF-8A22-DA75556D6A2D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256A-0A86-4170-B136-5C53C507F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67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8098-203F-44EF-8A22-DA75556D6A2D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256A-0A86-4170-B136-5C53C507F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46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8098-203F-44EF-8A22-DA75556D6A2D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256A-0A86-4170-B136-5C53C507F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8098-203F-44EF-8A22-DA75556D6A2D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256A-0A86-4170-B136-5C53C507F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4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8098-203F-44EF-8A22-DA75556D6A2D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256A-0A86-4170-B136-5C53C507F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2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8098-203F-44EF-8A22-DA75556D6A2D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256A-0A86-4170-B136-5C53C507F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61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8098-203F-44EF-8A22-DA75556D6A2D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256A-0A86-4170-B136-5C53C507F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97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8098-203F-44EF-8A22-DA75556D6A2D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256A-0A86-4170-B136-5C53C507F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68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8098-203F-44EF-8A22-DA75556D6A2D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256A-0A86-4170-B136-5C53C507F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21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8098-203F-44EF-8A22-DA75556D6A2D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256A-0A86-4170-B136-5C53C507F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10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F8098-203F-44EF-8A22-DA75556D6A2D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256A-0A86-4170-B136-5C53C507F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21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218089/65b88ee9736af5aaa6836f76492fb09d9bd04803/#dst100012" TargetMode="External"/><Relationship Id="rId2" Type="http://schemas.openxmlformats.org/officeDocument/2006/relationships/hyperlink" Target="http://www.consultant.ru/document/cons_doc_LAW_281261/#dst10407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yandex.ru/clck/jsredir?bu=k53p&amp;from=yandex.ru%3Bsearch%2F%3Bweb%3B%3B&amp;text=&amp;etext=1936.GDe65T1n9ljSosyLmzgyuJyrYT0UWoBg8JmjFr4hnH2Bzk1o7zkasu1qoBk7S4T90p1APm6TV6NgrlRJyfY-rWEp03-CHsL6uVFd4DM9KEGg__Tg89ktX0HByHUwlVsBtx3u2JLDfv1dsNrx6tOUZw.4c2a3ff929c2f1a7f9797a1813445fcf13c98d3c&amp;uuid=&amp;state=PEtFfuTeVD4jaxywoSUvtB2i7c0_vxGdh55VB9hR14QS1N0NrQgnV16vRuzYFaOEB7KdPq8S2zwbmANv3WiKtXJN5vJlLAwdq1Ni_SW6s4Q,&amp;&amp;cst=AiuY0DBWFJ5Hyx_fyvalFDJbMXEq6oT7R8TDeamgAaxsNuHaEZnqk9dMI9DsZJTaTkJFbKcZTqsltsBM464edCHnhcbZvJ70m75y1ZixuVH4zmfswrepj8b4jt4Y2klKGe7ndRJiTlv3EOzrZPjWNnp8kc6hfD1uLNGmxLt4bB-9sKWDF23yZ6w2AZXq9Ee_Vo46NOYxAxuv3VUx8VHXrKDRH6FFfbLF2V4vjMS2IPqEyU3kg8Xb0wbM9kJ1woK3kBufAABi-u0lnHY_tPnduHxVi2SUJmd5Zwx5IeHcrpd90khog1rqFgPwXOj665WP0ghejOpBXtmIsoDwfBfuGPb5w3J8TXhSbyUhHP_IaxLmku6R5EsfYMoRqu84GRjYJejwQus0xoujoMVcR2gbp3RnYLdJ_9PIzCM1WfWhCA3R4RedLD-ka7qmbV2ll1C8MRLR_ZArp8i2e3zIKtJXf56ZFq05BjZRzuO14ahrJIijauRSt1PyuU96ReHlXVV84HLabBkykTYIt98Gexl1bAOpZjTmwKG5Cgic8sT1PAS5Rfc-eilL2rXFOHSAwKalV5ywx_KxaXBJZCxcmYb2ND9QnWdgoYPWEExrtEtELhZ6HrEWR6P-iRWJ4MQGSDlwB50FPX71n_yRXOIsRMRmseJs6PRunG2LKlVLyewNgGz1cqGaQLooKMzT2HBUsiSsMlEYSe6fe6tKACBpwJf2cQ,,&amp;data=UlNrNmk5WktYejR0eWJFYk1LdmtxdWxfMzhwSUZEbmxZZldibktncUVZNXdvOThuX0tOcGhnZGRySnZmU3pwbVdfYmxnNGdEbHhpdGJxZE5jaXphMlZVWEtXV25jVlZ6RGx0eU1DdEtpaGss&amp;sign=ae13e6da3bfc9f47ad98e81fe113ff15&amp;keyno=0&amp;b64e=2&amp;ref=orjY4mGPRjk5boDnW0uvlrrd71vZw9kpjly_ySFdX80,&amp;l10n=ru&amp;cts=153919563323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ПРАВО НА ЛЕКАРСТВЕННОЕ ОБЕСПЕЧЕНИЕ.</a:t>
            </a:r>
            <a:br>
              <a:rPr lang="ru-RU" dirty="0" smtClean="0"/>
            </a:br>
            <a:r>
              <a:rPr lang="ru-RU" dirty="0" smtClean="0"/>
              <a:t>ЗАКОНОДАТЕЛЬСТВО И ПРАКТИКА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Степанов Игорь Олегович</a:t>
            </a:r>
            <a:r>
              <a:rPr lang="ru-RU" i="1" dirty="0">
                <a:solidFill>
                  <a:schemeClr val="tx1"/>
                </a:solidFill>
              </a:rPr>
              <a:t>, заместитель председателя Общественного совета по защите прав пациентов при Территориальном органе Росздравнадзора по Ярославской области, Председатель Ярославской областной общественной организации инвалидов –больных рассеянным склерозом «Гефест», к.м.н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149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 ДОСТУПНОСТИ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Отсутствие препаратов на период перерегистрации</a:t>
            </a:r>
          </a:p>
          <a:p>
            <a:r>
              <a:rPr lang="ru-RU" dirty="0" smtClean="0"/>
              <a:t>Регулирование максимальной цены (отсутствие выгоды для производителя и продавца)</a:t>
            </a:r>
          </a:p>
          <a:p>
            <a:r>
              <a:rPr lang="ru-RU" dirty="0" smtClean="0"/>
              <a:t>Низкая стоимость препарата (отсутствие выгоды для продавца)</a:t>
            </a:r>
          </a:p>
          <a:p>
            <a:r>
              <a:rPr lang="ru-RU" dirty="0" err="1" smtClean="0"/>
              <a:t>Импортозамещение</a:t>
            </a:r>
            <a:r>
              <a:rPr lang="ru-RU" dirty="0" smtClean="0"/>
              <a:t> (выгода для российского производителя, но отсутствие выбора для пациента)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813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ВОЗМОЖНОСТЬ ВЫБОРА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00200"/>
            <a:ext cx="7776864" cy="470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73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ГАРАНТИИ ОТ САНКЦИЙ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ответ на широко обсуждаемые в обществе - </a:t>
            </a:r>
            <a:r>
              <a:rPr lang="ru-RU" dirty="0" err="1" smtClean="0"/>
              <a:t>санкционные</a:t>
            </a:r>
            <a:r>
              <a:rPr lang="ru-RU" dirty="0" smtClean="0"/>
              <a:t> списки на лекарства, </a:t>
            </a:r>
            <a:r>
              <a:rPr lang="ru-RU" b="1" dirty="0" smtClean="0"/>
              <a:t>Елена Максимкина</a:t>
            </a:r>
            <a:r>
              <a:rPr lang="ru-RU" dirty="0" smtClean="0"/>
              <a:t>, Директор Департамента </a:t>
            </a:r>
            <a:r>
              <a:rPr lang="ru-RU" dirty="0" err="1" smtClean="0"/>
              <a:t>лекобеспечения</a:t>
            </a:r>
            <a:r>
              <a:rPr lang="ru-RU" dirty="0" smtClean="0"/>
              <a:t>, снова подчеркнула:</a:t>
            </a:r>
            <a:r>
              <a:rPr lang="ru-RU" i="1" dirty="0" smtClean="0">
                <a:effectLst/>
              </a:rPr>
              <a:t> "...что никакие списки лекарственных препаратов Минздрав не формирует и не собирается формировать. Если кто-то и что-то и будет формировать, то это будет другой Минздрав. Право человека на жизнь и здоровье неприкосновенно!".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18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VII </a:t>
            </a:r>
            <a:r>
              <a:rPr lang="ru-RU" dirty="0" smtClean="0"/>
              <a:t>Всероссийский конгресс «ПРАВО НА ЛЕКАРСТВО» (17 мая 2018 г.)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Н</a:t>
            </a:r>
            <a:r>
              <a:rPr lang="ru-RU" dirty="0" smtClean="0"/>
              <a:t>ачальник Управления контроля за реализацией госпрограмм в сфере здравоохранения Росздравнадзора Виктор Фисенко сказал что, в минувшем году ведомство выявило снижение объемов затрат региональных бюджетов на льготное лекарственное обеспечение в 26 регионах страны. Люди жалуются на отказ в выписке рецептов, если нужного препарата нет в аптеке. Хотя формально такой отказ равносилен отказу в оказании медицинской помощи и является преступлением, напомнил Фисенко.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763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12879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жалобам,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признанным полностью или частично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обоснованными, 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выявлены следующие типичные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нарушения    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1579492"/>
              </p:ext>
            </p:extLst>
          </p:nvPr>
        </p:nvGraphicFramePr>
        <p:xfrm>
          <a:off x="179512" y="1340768"/>
          <a:ext cx="8784976" cy="54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65304"/>
            <a:ext cx="1547663" cy="6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24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ЛЬГОТНОГО ЛЕКАРСТВЕННОГО ОБЕСПЕЧЕНИЯ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Кроме того Росздравнадзор продолжает фиксировать снижение числа получателей льготных лекарств – не получая необходимых препаратов, люди предпочитают выходить из программ льготного </a:t>
            </a:r>
            <a:r>
              <a:rPr lang="ru-RU" dirty="0" err="1" smtClean="0"/>
              <a:t>лекобеспечения</a:t>
            </a:r>
            <a:r>
              <a:rPr lang="ru-RU" dirty="0" smtClean="0"/>
              <a:t>. В 2017 году это число уменьшилось на 2,2%, а за первые месяцы 2018года – еще на 1,8%. На сегодняшний день льготные лекарства получает лишь 3,2 млн человек из 15,6 млн имеющих на это право, уточнила Максимкина. И такая ситуация еще больше снижает возможности льготного </a:t>
            </a:r>
            <a:r>
              <a:rPr lang="ru-RU" dirty="0" err="1" smtClean="0"/>
              <a:t>лекобеспечения</a:t>
            </a:r>
            <a:r>
              <a:rPr lang="ru-RU" dirty="0" smtClean="0"/>
              <a:t> – чем меньше остается в программе пациентов, тем ниже объемы ее финансирования.</a:t>
            </a:r>
          </a:p>
          <a:p>
            <a:r>
              <a:rPr lang="ru-RU" dirty="0" smtClean="0"/>
              <a:t>По мнению экспертов, какой бы непопулярной мерой не представлялся отказ от монетизации льгот, делать это придется. </a:t>
            </a:r>
            <a:r>
              <a:rPr lang="ru-RU" i="1" dirty="0" smtClean="0">
                <a:effectLst/>
              </a:rPr>
              <a:t>«На сегодняшний день регионы получили около 40 млрд рублей на закупки лекарств</a:t>
            </a:r>
            <a:r>
              <a:rPr lang="ru-RU" dirty="0" smtClean="0"/>
              <a:t>, – рассказала Максимкина. – </a:t>
            </a:r>
            <a:r>
              <a:rPr lang="ru-RU" i="1" dirty="0" smtClean="0">
                <a:effectLst/>
              </a:rPr>
              <a:t>Но еще более 120 млрд </a:t>
            </a:r>
            <a:r>
              <a:rPr lang="ru-RU" i="1" dirty="0" err="1" smtClean="0">
                <a:effectLst/>
              </a:rPr>
              <a:t>монетизировано</a:t>
            </a:r>
            <a:r>
              <a:rPr lang="ru-RU" i="1" dirty="0" smtClean="0">
                <a:effectLst/>
              </a:rPr>
              <a:t>. И не факт, что эти деньги люди тратят на лекарства. Справедливо ли то, что, если человеку не нужны лекарства, он забирает из системы средства, нарушая принцип солидарной ответственности?»</a:t>
            </a:r>
            <a:r>
              <a:rPr lang="ru-RU" dirty="0" smtClean="0"/>
              <a:t>. В настоящее время Минздрав готовит законопроект изменений в систему </a:t>
            </a:r>
            <a:r>
              <a:rPr lang="ru-RU" dirty="0" err="1" smtClean="0"/>
              <a:t>лекобеспечения</a:t>
            </a:r>
            <a:r>
              <a:rPr lang="ru-RU" dirty="0" smtClean="0"/>
              <a:t>, связанный с отменой монетизации для новых льготников. Существующие выплаты сохранятся, иначе социального взрыва будет не избежать.</a:t>
            </a:r>
          </a:p>
        </p:txBody>
      </p:sp>
    </p:spTree>
    <p:extLst>
      <p:ext uri="{BB962C8B-B14F-4D97-AF65-F5344CB8AC3E}">
        <p14:creationId xmlns:p14="http://schemas.microsoft.com/office/powerpoint/2010/main" val="4046782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МНЕНИЕ</a:t>
            </a:r>
            <a:r>
              <a:rPr lang="ru-RU" dirty="0" smtClean="0"/>
              <a:t> МИНЗДРАВА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i="1" dirty="0" smtClean="0">
                <a:effectLst/>
              </a:rPr>
              <a:t>«Существующая сегодня система – дефектна и сколько ее не латай, будут появляться все новые и новые прорехи. Нужно менять сам подход»</a:t>
            </a:r>
            <a:r>
              <a:rPr lang="ru-RU" dirty="0" smtClean="0"/>
              <a:t>, – считает Максимкина. По ее словам, сейчас ведомство изучает зарубежные модели </a:t>
            </a:r>
            <a:r>
              <a:rPr lang="ru-RU" dirty="0" err="1" smtClean="0"/>
              <a:t>лекстрахования</a:t>
            </a:r>
            <a:r>
              <a:rPr lang="ru-RU" dirty="0" smtClean="0"/>
              <a:t>. Назначенные врачом лекарства входят в медицинскую страховку практически во всех развитых странах. Но где-то лекарства по рецепту врача полностью бесплатны для пациентов, где-то есть фиксированные </a:t>
            </a:r>
            <a:r>
              <a:rPr lang="ru-RU" dirty="0" err="1" smtClean="0"/>
              <a:t>соплатежи</a:t>
            </a:r>
            <a:r>
              <a:rPr lang="ru-RU" dirty="0" smtClean="0"/>
              <a:t> или платеж в процентах от цены. Но главное – больные получают адекватное лечение. Одна из распространенных мировых моделей – классическое лекарственное страхование – заключается в том, что все население делает ежемесячные отчисления, а лекарства получают пациенты в случае болезни. Интересная схема используется во Франции, рассказала Максимкина. Здесь процент возмещения цены зависит от эффективности препарата, и за наиболее эффективные лекарства государство готово платить до 100% стоимости.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085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296144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23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ВСЕОБЩАЯ ДЕКЛАРАЦИЯ ПРАВ </a:t>
            </a:r>
            <a:r>
              <a:rPr lang="ru-RU" sz="3600" b="1" dirty="0" smtClean="0"/>
              <a:t>ЧЕЛОВЕКА</a:t>
            </a:r>
            <a:br>
              <a:rPr lang="ru-RU" sz="3600" b="1" dirty="0" smtClean="0"/>
            </a:br>
            <a:r>
              <a:rPr lang="ru-RU" sz="3100" b="1" dirty="0" smtClean="0"/>
              <a:t>(Принята Генеральной Ассамблеей ООН 1948 год)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Каждый человек имеет право на жизнь</a:t>
            </a:r>
            <a:r>
              <a:rPr lang="ru-RU" dirty="0"/>
              <a:t>, на свободу и на личную </a:t>
            </a:r>
            <a:r>
              <a:rPr lang="ru-RU" dirty="0" smtClean="0"/>
              <a:t>неприкосновенность</a:t>
            </a:r>
            <a:r>
              <a:rPr lang="ru-RU" dirty="0"/>
              <a:t> </a:t>
            </a:r>
            <a:r>
              <a:rPr lang="ru-RU" dirty="0" smtClean="0"/>
              <a:t>(Ст.3) (Ст.20 Конституции РФ)</a:t>
            </a:r>
          </a:p>
          <a:p>
            <a:r>
              <a:rPr lang="ru-RU" b="1" dirty="0" smtClean="0"/>
              <a:t>Каждый </a:t>
            </a:r>
            <a:r>
              <a:rPr lang="ru-RU" b="1" dirty="0"/>
              <a:t>человек имеет право на такой жизненный уровень</a:t>
            </a:r>
            <a:r>
              <a:rPr lang="ru-RU" dirty="0"/>
              <a:t>, включая пищу, одежду, жилище, медицинский уход и необходимое социальное обслуживание, </a:t>
            </a:r>
            <a:r>
              <a:rPr lang="ru-RU" b="1" dirty="0"/>
              <a:t>который необходим для поддержания здоровья </a:t>
            </a:r>
            <a:r>
              <a:rPr lang="ru-RU" dirty="0"/>
              <a:t>и благосостояния его самого и его семьи, и </a:t>
            </a:r>
            <a:r>
              <a:rPr lang="ru-RU" b="1" dirty="0"/>
              <a:t>право на обеспечение на случай безработицы, болезни, инвалидности, </a:t>
            </a:r>
            <a:r>
              <a:rPr lang="ru-RU" dirty="0"/>
              <a:t>вдовства, наступления старости или иного случая утраты средств к существованию по не зависящим от него </a:t>
            </a:r>
            <a:r>
              <a:rPr lang="ru-RU" dirty="0" smtClean="0"/>
              <a:t>обстоятельствам (Ст.25)(Ст.39 Конституции РФ)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26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КОНСТИТУЦИЯ РФ (СТАТЬЯ 41)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1. Каждый имеет право на охрану здоровья и медицинскую помощь</a:t>
            </a:r>
            <a:r>
              <a:rPr lang="ru-RU" dirty="0"/>
              <a:t>. Медицинская помощь в государственных и муниципальных учреждениях здравоохранения оказывается гражданам бесплатно за счет средств соответствующего бюджета, страховых взносов, других поступлений.</a:t>
            </a:r>
          </a:p>
          <a:p>
            <a:r>
              <a:rPr lang="ru-RU" b="1" dirty="0"/>
              <a:t>2. В Российской Федерации финансируются федеральные программы охраны и укрепления здоровья населения</a:t>
            </a:r>
            <a:r>
              <a:rPr lang="ru-RU" dirty="0"/>
              <a:t>, принимаются меры по развитию государственной, муниципальной, частной систем здравоохранения, поощряется деятельность, способствующая укреплению здоровья человека, развитию физической культуры и спорта, экологическому и санитарно-эпидемиологическому благополучию.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41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064896" cy="1143000"/>
          </a:xfrm>
        </p:spPr>
        <p:txBody>
          <a:bodyPr>
            <a:normAutofit/>
          </a:bodyPr>
          <a:lstStyle/>
          <a:p>
            <a:r>
              <a:rPr lang="ru-RU" sz="2700" b="1" dirty="0" smtClean="0"/>
              <a:t>ФЗ-323 ОБ </a:t>
            </a:r>
            <a:r>
              <a:rPr lang="ru-RU" sz="2700" b="1" dirty="0"/>
              <a:t>ОСНОВАХ ОХРАНЫ ЗДОРОВЬЯ ГРАЖДАН В РОССИЙСКОЙ ФЕДЕРАЦИИ </a:t>
            </a:r>
            <a:r>
              <a:rPr lang="ru-RU" sz="2700" b="1" dirty="0" smtClean="0"/>
              <a:t>(Ст.2)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М</a:t>
            </a:r>
            <a:r>
              <a:rPr lang="ru-RU" dirty="0" smtClean="0"/>
              <a:t>едицинская </a:t>
            </a:r>
            <a:r>
              <a:rPr lang="ru-RU" dirty="0"/>
              <a:t>помощь - комплекс мероприятий, направленных на поддержание и (или) восстановление здоровья и включающих в себя предоставление медицинских услуг;</a:t>
            </a:r>
          </a:p>
          <a:p>
            <a:r>
              <a:rPr lang="ru-RU" dirty="0"/>
              <a:t>М</a:t>
            </a:r>
            <a:r>
              <a:rPr lang="ru-RU" dirty="0" smtClean="0"/>
              <a:t>едицинская </a:t>
            </a:r>
            <a:r>
              <a:rPr lang="ru-RU" dirty="0"/>
              <a:t>услуга - медицинское вмешательство или комплекс медицинских вмешательств, направленных на профилактику, диагностику и лечение заболеваний, медицинскую реабилитацию и имеющих самостоятельное законченное значение;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58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ДВА АСПЕКТА «ПРАВА НА ЛЕКАРСТВО»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Возможность приобрести (купить, получить) любой лекарственный препарат* </a:t>
            </a:r>
          </a:p>
          <a:p>
            <a:r>
              <a:rPr lang="ru-RU" dirty="0" smtClean="0"/>
              <a:t>Возможность получить лекарственный препарат на льготных условиях в соответствие с существующим законодательством</a:t>
            </a:r>
          </a:p>
          <a:p>
            <a:r>
              <a:rPr lang="ru-RU" sz="1600" b="1" dirty="0" smtClean="0"/>
              <a:t>*Лекарственные препараты </a:t>
            </a:r>
            <a:r>
              <a:rPr lang="ru-RU" sz="1600" dirty="0" smtClean="0"/>
              <a:t>- лекарственные средства в виде лекарственных форм, применяемые для профилактики, диагностики, лечения заболевания, реабилитации, для сохранения, предотвращения или прерывания беременности (Федеральный закон от 12.04.2010  №61-ФЗ  «Об обращении лекарственных средств»)</a:t>
            </a:r>
            <a:br>
              <a:rPr lang="ru-RU" sz="1600" dirty="0" smtClean="0"/>
            </a:br>
            <a:endParaRPr lang="ru-RU" sz="1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282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 ПАЦИЕНТА НА ЛЕКАРСТВЕННОЕ ОБЕСПЕЧЕНИЕ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Субъективное право – потенциальная возможность субъекта (пациента) получить лекарство</a:t>
            </a:r>
          </a:p>
          <a:p>
            <a:r>
              <a:rPr lang="ru-RU" dirty="0" smtClean="0"/>
              <a:t>Субъективное право – порождает обязанность другой стороны (органы власти) обеспечить реализацию данного право (законодательно </a:t>
            </a:r>
            <a:r>
              <a:rPr lang="ru-RU" smtClean="0"/>
              <a:t>закрепленный механизм)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453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/>
              <a:t>Программа государственных гарантий бесплатного оказания гражданам медицинской помощи </a:t>
            </a:r>
            <a:r>
              <a:rPr lang="ru-RU" sz="2400" dirty="0"/>
              <a:t>(Постановление Правительства РФ от 08.12.2017 № 1492 (ред. от 21.04.2018</a:t>
            </a:r>
            <a:r>
              <a:rPr lang="ru-RU" sz="2400" dirty="0" smtClean="0"/>
              <a:t>)</a:t>
            </a:r>
          </a:p>
          <a:p>
            <a:r>
              <a:rPr lang="ru-RU" sz="2400" b="1" dirty="0"/>
              <a:t>Федеральный закон </a:t>
            </a:r>
            <a:r>
              <a:rPr lang="ru-RU" sz="2400" b="1" dirty="0" smtClean="0"/>
              <a:t>«О </a:t>
            </a:r>
            <a:r>
              <a:rPr lang="ru-RU" sz="2400" b="1" dirty="0"/>
              <a:t>государственной социальной </a:t>
            </a:r>
            <a:r>
              <a:rPr lang="ru-RU" sz="2400" b="1" dirty="0" smtClean="0"/>
              <a:t>помощи» </a:t>
            </a:r>
            <a:r>
              <a:rPr lang="ru-RU" sz="2400" b="1" dirty="0"/>
              <a:t>от 17.07.1999 </a:t>
            </a:r>
            <a:r>
              <a:rPr lang="ru-RU" sz="2400" b="1" dirty="0" smtClean="0"/>
              <a:t>№ 178-ФЗ (Статья 6.2 Набор социальных услуг п.1.1)</a:t>
            </a:r>
          </a:p>
          <a:p>
            <a:r>
              <a:rPr lang="ru-RU" sz="2400" b="1" dirty="0"/>
              <a:t>Постановление Правительства РФ от 30.07.1994 N 890  </a:t>
            </a:r>
            <a:r>
              <a:rPr lang="ru-RU" sz="2400" b="1" dirty="0" smtClean="0"/>
              <a:t>«О </a:t>
            </a:r>
            <a:r>
              <a:rPr lang="ru-RU" sz="2400" b="1" dirty="0"/>
              <a:t>государственной поддержке развития медицинской промышленности и улучшении обеспечения населения и учреждений здравоохранения лекарственными средствами и изделиями медицинского </a:t>
            </a:r>
            <a:r>
              <a:rPr lang="ru-RU" sz="2400" b="1" dirty="0" smtClean="0"/>
              <a:t>назначения» (Перечень групп населения и категорий заболеваний)</a:t>
            </a:r>
          </a:p>
          <a:p>
            <a:pPr marL="0" indent="0">
              <a:buNone/>
            </a:pPr>
            <a:endParaRPr lang="ru-RU" sz="2400" dirty="0" smtClean="0"/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976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ФЗ – 323 Статья 44. Медицинская помощь гражданам, которым предоставляются государственные гарантии в виде обеспечения лекарственными препаратами и специализированными продуктами лечебного питания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effectLst/>
              </a:rPr>
              <a:t>Редкие (</a:t>
            </a:r>
            <a:r>
              <a:rPr lang="ru-RU" sz="2000" dirty="0" err="1" smtClean="0">
                <a:effectLst/>
              </a:rPr>
              <a:t>орфанные</a:t>
            </a:r>
            <a:r>
              <a:rPr lang="ru-RU" sz="2000" dirty="0" smtClean="0">
                <a:effectLst/>
              </a:rPr>
              <a:t>) заболевания, которые имеют распространенность не более 10 случаев заболевания на 100 тысяч населения.  Перечень редких (</a:t>
            </a:r>
            <a:r>
              <a:rPr lang="ru-RU" sz="2000" dirty="0" err="1" smtClean="0">
                <a:effectLst/>
              </a:rPr>
              <a:t>орфанных</a:t>
            </a:r>
            <a:r>
              <a:rPr lang="ru-RU" sz="2000" dirty="0" smtClean="0">
                <a:effectLst/>
              </a:rPr>
              <a:t>) заболеваний формируется Минздравом РФ на основании статистических данных и размещается на его официальном сайте в сети "Интернет".</a:t>
            </a:r>
          </a:p>
          <a:p>
            <a:r>
              <a:rPr lang="ru-RU" sz="2000" dirty="0" smtClean="0">
                <a:effectLst/>
              </a:rPr>
              <a:t>Обеспечение лиц, больных гемофилией, </a:t>
            </a:r>
            <a:r>
              <a:rPr lang="ru-RU" sz="2000" dirty="0" err="1" smtClean="0">
                <a:effectLst/>
              </a:rPr>
              <a:t>муковисцидозом</a:t>
            </a:r>
            <a:r>
              <a:rPr lang="ru-RU" sz="2000" dirty="0" smtClean="0">
                <a:effectLst/>
              </a:rPr>
              <a:t>, гипофизарным нанизмом, болезнью Гоше, злокачественными новообразованиями лимфоидной, кроветворной и родственных им тканей, рассеянным склерозом, лиц после трансплантации органов и (или) тканей лекарственными препаратами осуществляется по </a:t>
            </a:r>
            <a:r>
              <a:rPr lang="ru-RU" sz="2000" dirty="0" smtClean="0">
                <a:effectLst/>
                <a:hlinkClick r:id="rId2"/>
              </a:rPr>
              <a:t>перечню</a:t>
            </a:r>
            <a:r>
              <a:rPr lang="ru-RU" sz="2000" dirty="0" smtClean="0">
                <a:effectLst/>
              </a:rPr>
              <a:t>, утвержденному Правительством Российской Федерации и сформированному в установленном им </a:t>
            </a:r>
            <a:r>
              <a:rPr lang="ru-RU" sz="2000" dirty="0" smtClean="0">
                <a:effectLst/>
                <a:hlinkClick r:id="rId3"/>
              </a:rPr>
              <a:t>порядке</a:t>
            </a:r>
            <a:r>
              <a:rPr lang="ru-RU" sz="2000" dirty="0" smtClean="0">
                <a:effectLst/>
              </a:rPr>
              <a:t>.</a:t>
            </a:r>
          </a:p>
          <a:p>
            <a:endParaRPr lang="ru-RU" sz="1900" dirty="0" smtClean="0">
              <a:effectLst/>
            </a:endParaRPr>
          </a:p>
          <a:p>
            <a:endParaRPr lang="ru-RU" sz="1900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34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/>
              <a:t>Государственный реестр лекарственных средств </a:t>
            </a:r>
            <a:endParaRPr lang="ru-RU" sz="2600" b="1" dirty="0"/>
          </a:p>
          <a:p>
            <a:pPr marL="0" indent="0">
              <a:buNone/>
            </a:pPr>
            <a:r>
              <a:rPr lang="ru-RU" sz="2600" b="1" dirty="0" smtClean="0">
                <a:hlinkClick r:id="rId2"/>
              </a:rPr>
              <a:t> </a:t>
            </a:r>
            <a:r>
              <a:rPr lang="ru-RU" sz="1800" b="1" dirty="0" smtClean="0">
                <a:hlinkClick r:id="rId2"/>
              </a:rPr>
              <a:t>grls.rosminzdrav.ru</a:t>
            </a:r>
            <a:endParaRPr lang="ru-RU" sz="1800" dirty="0"/>
          </a:p>
          <a:p>
            <a:r>
              <a:rPr lang="ru-RU" sz="2600" b="1" dirty="0" smtClean="0">
                <a:latin typeface="Calibri" panose="020F0502020204030204" pitchFamily="34" charset="0"/>
              </a:rPr>
              <a:t>Перечень  </a:t>
            </a:r>
            <a:r>
              <a:rPr lang="ru-RU" sz="2600" b="1" dirty="0">
                <a:latin typeface="Calibri" panose="020F0502020204030204" pitchFamily="34" charset="0"/>
              </a:rPr>
              <a:t>жизненно необходимых и важнейших лекарственных препаратов для медицинского применения на </a:t>
            </a:r>
            <a:r>
              <a:rPr lang="ru-RU" sz="2600" b="1" dirty="0" smtClean="0">
                <a:latin typeface="Calibri" panose="020F0502020204030204" pitchFamily="34" charset="0"/>
              </a:rPr>
              <a:t>2018 год </a:t>
            </a:r>
            <a:r>
              <a:rPr lang="ru-RU" sz="1800" dirty="0" smtClean="0"/>
              <a:t>(Распоряжение Правительства</a:t>
            </a:r>
            <a:r>
              <a:rPr lang="ru-RU" sz="1800" dirty="0"/>
              <a:t> </a:t>
            </a:r>
            <a:r>
              <a:rPr lang="ru-RU" sz="1800" dirty="0" smtClean="0"/>
              <a:t>РФ</a:t>
            </a:r>
            <a:r>
              <a:rPr lang="ru-RU" sz="1800" dirty="0"/>
              <a:t> </a:t>
            </a:r>
            <a:r>
              <a:rPr lang="ru-RU" sz="1800" dirty="0" smtClean="0"/>
              <a:t>от </a:t>
            </a:r>
            <a:r>
              <a:rPr lang="ru-RU" sz="1800" dirty="0"/>
              <a:t>23 октября 2017 г. № </a:t>
            </a:r>
            <a:r>
              <a:rPr lang="ru-RU" sz="1800" dirty="0" smtClean="0"/>
              <a:t>2323-р)</a:t>
            </a:r>
            <a:endParaRPr lang="ru-RU" sz="1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49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1266</Words>
  <Application>Microsoft Office PowerPoint</Application>
  <PresentationFormat>Экран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ПРАВО НА ЛЕКАРСТВЕННОЕ ОБЕСПЕЧЕНИЕ. ЗАКОНОДАТЕЛЬСТВО И ПРАКТИКА</vt:lpstr>
      <vt:lpstr>ВСЕОБЩАЯ ДЕКЛАРАЦИЯ ПРАВ ЧЕЛОВЕКА (Принята Генеральной Ассамблеей ООН 1948 год) </vt:lpstr>
      <vt:lpstr>КОНСТИТУЦИЯ РФ (СТАТЬЯ 41)</vt:lpstr>
      <vt:lpstr>ФЗ-323 ОБ ОСНОВАХ ОХРАНЫ ЗДОРОВЬЯ ГРАЖДАН В РОССИЙСКОЙ ФЕДЕРАЦИИ (Ст.2)</vt:lpstr>
      <vt:lpstr>ДВА АСПЕКТА «ПРАВА НА ЛЕКАРСТВО»</vt:lpstr>
      <vt:lpstr>ПРАВО ПАЦИЕНТА НА ЛЕКАРСТВЕННОЕ ОБЕСПЕЧЕНИЕ</vt:lpstr>
      <vt:lpstr>НОРМАТИВНО-ПРАВОВЫЕ АКТЫ</vt:lpstr>
      <vt:lpstr>ФЗ – 323 Статья 44. Медицинская помощь гражданам, которым предоставляются государственные гарантии в виде обеспечения лекарственными препаратами и специализированными продуктами лечебного питания</vt:lpstr>
      <vt:lpstr>ИСТОЧНИКИ ИНФОРМАЦИИ</vt:lpstr>
      <vt:lpstr>ОГРАНИЧЕНИЯ ДОСТУПНОСТИ </vt:lpstr>
      <vt:lpstr>ВОЗМОЖНОСТЬ ВЫБОРА</vt:lpstr>
      <vt:lpstr>ГАРАНТИИ ОТ САНКЦИЙ</vt:lpstr>
      <vt:lpstr>VII Всероссийский конгресс «ПРАВО НА ЛЕКАРСТВО» (17 мая 2018 г.)</vt:lpstr>
      <vt:lpstr>Презентация PowerPoint</vt:lpstr>
      <vt:lpstr>ПРОБЛЕМЫ ЛЬГОТНОГО ЛЕКАРСТВЕННОГО ОБЕСПЕЧЕНИЯ</vt:lpstr>
      <vt:lpstr>МНЕНИЕ МИНЗДРАВА РФ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НА ЛЕКАРСТВЕННОЕ ОБЕСПЕЧЕНИЕ. ЗАКОНОДАТЕЛЬСТВО И ПРАКТИКА</dc:title>
  <dc:creator>Igor</dc:creator>
  <cp:lastModifiedBy>Igor</cp:lastModifiedBy>
  <cp:revision>24</cp:revision>
  <dcterms:created xsi:type="dcterms:W3CDTF">2018-09-05T05:35:42Z</dcterms:created>
  <dcterms:modified xsi:type="dcterms:W3CDTF">2018-10-10T19:52:47Z</dcterms:modified>
</cp:coreProperties>
</file>