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4" r:id="rId4"/>
    <p:sldId id="280" r:id="rId5"/>
    <p:sldId id="285" r:id="rId6"/>
    <p:sldId id="286" r:id="rId7"/>
    <p:sldId id="287" r:id="rId8"/>
    <p:sldId id="288" r:id="rId9"/>
    <p:sldId id="289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3399"/>
    <a:srgbClr val="604A7B"/>
    <a:srgbClr val="00206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211FC43-672C-46EE-A859-78544D52DF63}" type="datetimeFigureOut">
              <a:rPr lang="ru-RU"/>
              <a:pPr/>
              <a:t>22.05.2019</a:t>
            </a:fld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B82B81-4BCF-4C9E-8872-81F2A6B2BB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7727D08-A2CF-484A-8FD2-F733D89DBFB1}" type="datetimeFigureOut">
              <a:rPr lang="ru-RU"/>
              <a:pPr/>
              <a:t>22.05.2019</a:t>
            </a:fld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4302DC7-8611-4ACD-A554-A0A707FA59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21AA-3198-40E2-A65D-1EF88FDD6835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CB80-83C1-457D-AB11-C4C198F19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4B7F-288E-4D2B-AFC8-C280CB40E998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B976-E833-4B9F-82D2-328A3346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71E6-8865-4EF0-AADB-F9F2DE68D9F4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1B80-6156-45B7-9668-A1371456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5286-884E-4C4E-8848-D986F90BAD3D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8AE0-7F86-49D8-99E7-8B503319E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F78F-4B3D-43D2-B1BA-7960F88E78A3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310D-0C8C-4D69-8FF9-E3817BF44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66D0-A2E6-4E7B-A286-29F3C1DB21B9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BB2A-DBEE-4D44-94F1-2E49C4B98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530D-076D-44E8-B161-3E6F4F5B1D11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1102-4223-48D0-8A72-D9B34CC1B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2219-73B5-46CB-B9A8-3EF7AC0FFDD3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FD43-1525-41BF-B04B-693554530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0174-82DD-4D99-B3AA-BC546D1B8C00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7922-073A-4439-8119-A68B7FD95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D686-C334-47F5-9715-99B14457737C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B4F9-B1BD-4BF3-B2C5-F0B66583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278E-45D1-4873-9B1C-E334F55FFC95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29B0-DC74-4AF3-BA6D-03B06C9D8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20EAFD-F15B-4B2B-8677-27658ED6A362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F6472-145B-4DFD-8A4E-ED4F9BEE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950" y="2469058"/>
            <a:ext cx="8928100" cy="1182812"/>
          </a:xfrm>
          <a:prstGeom prst="rect">
            <a:avLst/>
          </a:prstGeom>
          <a:noFill/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Calibri" pitchFamily="34" charset="0"/>
              </a:rPr>
              <a:t>ЦЕНТР СЕМЕЙНОЙ РЕАБИЛИТАЦИИ </a:t>
            </a:r>
            <a:r>
              <a:rPr lang="ru-RU" sz="3500" b="1" dirty="0" smtClean="0">
                <a:solidFill>
                  <a:srgbClr val="002060"/>
                </a:solidFill>
                <a:latin typeface="Calibri" pitchFamily="34" charset="0"/>
              </a:rPr>
              <a:t>ИНВАЛИДОВ</a:t>
            </a:r>
          </a:p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Calibri" pitchFamily="34" charset="0"/>
              </a:rPr>
              <a:t>ГРАНТОВАЯ РАБОТА 2019</a:t>
            </a:r>
          </a:p>
          <a:p>
            <a:pPr algn="ctr"/>
            <a:endParaRPr lang="ru-RU" sz="800" b="1" dirty="0">
              <a:solidFill>
                <a:srgbClr val="002060"/>
              </a:solidFill>
            </a:endParaRPr>
          </a:p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Самара</a:t>
            </a:r>
            <a:endParaRPr lang="ru-RU" sz="3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6660232" y="195486"/>
            <a:ext cx="2087785" cy="1806376"/>
            <a:chOff x="1547664" y="0"/>
            <a:chExt cx="6120680" cy="57332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0"/>
              <a:ext cx="6120680" cy="5733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13" descr="лого цв без фона.png"/>
            <p:cNvPicPr>
              <a:picLocks noChangeAspect="1"/>
            </p:cNvPicPr>
            <p:nvPr/>
          </p:nvPicPr>
          <p:blipFill>
            <a:blip r:embed="rId3" cstate="print">
              <a:lum bright="-14000" contrast="20000"/>
            </a:blip>
            <a:srcRect/>
            <a:stretch>
              <a:fillRect/>
            </a:stretch>
          </p:blipFill>
          <p:spPr bwMode="auto">
            <a:xfrm>
              <a:off x="1691680" y="170422"/>
              <a:ext cx="5766178" cy="541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14" descr="банер с реквизитами для бланка1.png"/>
          <p:cNvPicPr>
            <a:picLocks noChangeAspect="1"/>
          </p:cNvPicPr>
          <p:nvPr/>
        </p:nvPicPr>
        <p:blipFill>
          <a:blip r:embed="rId4" cstate="print">
            <a:lum bright="-16000" contrast="24000"/>
          </a:blip>
          <a:srcRect/>
          <a:stretch>
            <a:fillRect/>
          </a:stretch>
        </p:blipFill>
        <p:spPr bwMode="auto">
          <a:xfrm>
            <a:off x="971600" y="3795886"/>
            <a:ext cx="71977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родвиж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95486"/>
            <a:ext cx="2491991" cy="1245996"/>
          </a:xfrm>
          <a:prstGeom prst="rect">
            <a:avLst/>
          </a:prstGeom>
        </p:spPr>
      </p:pic>
      <p:pic>
        <p:nvPicPr>
          <p:cNvPr id="15" name="Рисунок 14" descr="Качество жизни!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699542"/>
            <a:ext cx="2459228" cy="1229614"/>
          </a:xfrm>
          <a:prstGeom prst="rect">
            <a:avLst/>
          </a:prstGeom>
        </p:spPr>
      </p:pic>
      <p:pic>
        <p:nvPicPr>
          <p:cNvPr id="12" name="Рисунок 11" descr="виртуальная реальност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13159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504" y="123824"/>
            <a:ext cx="6480720" cy="71973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Технологии виртуальной реальности в медико-социальной реабилитации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7574"/>
            <a:ext cx="5688632" cy="3816424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Проект реализуется совместно с Самарским Государственным медицинским </a:t>
            </a:r>
            <a:r>
              <a:rPr lang="ru-RU" sz="2400" dirty="0" smtClean="0">
                <a:solidFill>
                  <a:srgbClr val="604A7B"/>
                </a:solidFill>
              </a:rPr>
              <a:t>университетом</a:t>
            </a:r>
            <a:endParaRPr lang="ru-RU" sz="2400" dirty="0" smtClean="0">
              <a:solidFill>
                <a:srgbClr val="604A7B"/>
              </a:solidFill>
            </a:endParaRPr>
          </a:p>
          <a:p>
            <a:pPr marL="92075" indent="35560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Цель </a:t>
            </a:r>
            <a:r>
              <a:rPr lang="ru-RU" sz="2400" dirty="0" smtClean="0">
                <a:solidFill>
                  <a:srgbClr val="604A7B"/>
                </a:solidFill>
              </a:rPr>
              <a:t>проекта </a:t>
            </a:r>
            <a:r>
              <a:rPr lang="en-US" sz="2400" dirty="0" smtClean="0">
                <a:solidFill>
                  <a:srgbClr val="604A7B"/>
                </a:solidFill>
              </a:rPr>
              <a:t>- </a:t>
            </a:r>
            <a:r>
              <a:rPr lang="ru-RU" sz="2400" dirty="0" smtClean="0">
                <a:solidFill>
                  <a:srgbClr val="604A7B"/>
                </a:solidFill>
              </a:rPr>
              <a:t>Разработка и внедрение технологий виртуальной реальности в медико-социальную реабилитацию лиц с ограниченными возможностями </a:t>
            </a:r>
            <a:r>
              <a:rPr lang="ru-RU" sz="2400" dirty="0" smtClean="0">
                <a:solidFill>
                  <a:srgbClr val="604A7B"/>
                </a:solidFill>
              </a:rPr>
              <a:t>здоровья</a:t>
            </a:r>
            <a:endParaRPr lang="ru-RU" sz="2400" dirty="0" smtClean="0">
              <a:solidFill>
                <a:srgbClr val="604A7B"/>
              </a:solidFill>
            </a:endParaRPr>
          </a:p>
        </p:txBody>
      </p:sp>
      <p:pic>
        <p:nvPicPr>
          <p:cNvPr id="5" name="Рисунок 4" descr="виртуальная реаль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78"/>
            <a:ext cx="2448272" cy="1224136"/>
          </a:xfrm>
          <a:prstGeom prst="rect">
            <a:avLst/>
          </a:prstGeom>
        </p:spPr>
      </p:pic>
      <p:pic>
        <p:nvPicPr>
          <p:cNvPr id="6" name="Рисунок 5" descr="21h5Smlns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0912" y="1779662"/>
            <a:ext cx="335755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504" y="123824"/>
            <a:ext cx="6480720" cy="71973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Технологии виртуальной реальности в медико-социальной реабилитации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4176464"/>
          </a:xfrm>
        </p:spPr>
        <p:txBody>
          <a:bodyPr>
            <a:normAutofit fontScale="92500" lnSpcReduction="20000"/>
          </a:bodyPr>
          <a:lstStyle/>
          <a:p>
            <a:pPr marL="92075" indent="355600">
              <a:buNone/>
            </a:pPr>
            <a:r>
              <a:rPr lang="ru-RU" sz="2400" dirty="0" smtClean="0">
                <a:solidFill>
                  <a:srgbClr val="604A7B"/>
                </a:solidFill>
              </a:rPr>
              <a:t>Задачи проекта: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604A7B"/>
                </a:solidFill>
              </a:rPr>
              <a:t>Анализировать и обработать данные, полученные при взаимодействии лиц с ограниченными возможностями здоровья с виртуальной средой, с последующей адаптацией виртуальной среды для каждой категории лиц с ограниченными </a:t>
            </a:r>
            <a:r>
              <a:rPr lang="ru-RU" sz="1800" dirty="0" smtClean="0">
                <a:solidFill>
                  <a:srgbClr val="604A7B"/>
                </a:solidFill>
              </a:rPr>
              <a:t>возможностями здоровья. </a:t>
            </a:r>
            <a:endParaRPr lang="ru-RU" sz="1800" dirty="0" smtClean="0">
              <a:solidFill>
                <a:srgbClr val="604A7B"/>
              </a:solidFill>
            </a:endParaRPr>
          </a:p>
          <a:p>
            <a:pPr marL="92075" indent="355600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604A7B"/>
                </a:solidFill>
              </a:rPr>
              <a:t>Провести анализ возможности последующего применения различных видов виртуальной среды для различных категорий лиц с ограниченными возможностями здоровья.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604A7B"/>
                </a:solidFill>
              </a:rPr>
              <a:t>Разработать образовательные программы для обучения специалистов (врачей невропатологов, </a:t>
            </a:r>
            <a:r>
              <a:rPr lang="ru-RU" sz="1800" dirty="0" err="1" smtClean="0">
                <a:solidFill>
                  <a:srgbClr val="604A7B"/>
                </a:solidFill>
              </a:rPr>
              <a:t>реабилитологов</a:t>
            </a:r>
            <a:r>
              <a:rPr lang="ru-RU" sz="1800" dirty="0" smtClean="0">
                <a:solidFill>
                  <a:srgbClr val="604A7B"/>
                </a:solidFill>
              </a:rPr>
              <a:t>, врачей общей практики) и для лиц с ограниченными возможностями здоровья (их родственников) работе с виртуальной реальностью. 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604A7B"/>
                </a:solidFill>
              </a:rPr>
              <a:t>Внедрить новые технологий в деятельность реабилитационных центров.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604A7B"/>
                </a:solidFill>
              </a:rPr>
              <a:t>Расширить сферу применения сквозной технологии виртуальной реальности в медико-социальном направлении, получить новые научные данные, развить научно-технологическую кооперацию, создать новые оригинальные продукты на основе </a:t>
            </a:r>
            <a:r>
              <a:rPr lang="ru-RU" sz="1800" dirty="0" err="1" smtClean="0">
                <a:solidFill>
                  <a:srgbClr val="604A7B"/>
                </a:solidFill>
              </a:rPr>
              <a:t>ВР-технологии</a:t>
            </a:r>
            <a:r>
              <a:rPr lang="ru-RU" sz="1800" dirty="0" smtClean="0">
                <a:solidFill>
                  <a:srgbClr val="604A7B"/>
                </a:solidFill>
              </a:rPr>
              <a:t>.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604A7B"/>
                </a:solidFill>
              </a:rPr>
              <a:t>Оказать социально-психологическую поддержку инвалидам и членам их семей. </a:t>
            </a:r>
          </a:p>
        </p:txBody>
      </p:sp>
      <p:pic>
        <p:nvPicPr>
          <p:cNvPr id="5" name="Рисунок 4" descr="виртуальная реаль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78"/>
            <a:ext cx="230425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123825"/>
            <a:ext cx="597666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Реализация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915566"/>
            <a:ext cx="7416824" cy="4032448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Специалисты, работающие с Виртуальной  реальностью (ВР) как заменителем окружающей̆ среды два раза в неделю в Центре проводят курсы реабилитации на аппарате </a:t>
            </a:r>
            <a:r>
              <a:rPr lang="ru-RU" sz="2400" dirty="0" err="1" smtClean="0">
                <a:solidFill>
                  <a:srgbClr val="604A7B"/>
                </a:solidFill>
              </a:rPr>
              <a:t>Ревайвер</a:t>
            </a:r>
            <a:r>
              <a:rPr lang="ru-RU" sz="2400" dirty="0" smtClean="0">
                <a:solidFill>
                  <a:srgbClr val="604A7B"/>
                </a:solidFill>
              </a:rPr>
              <a:t> (</a:t>
            </a:r>
            <a:r>
              <a:rPr lang="ru-RU" sz="2400" dirty="0" err="1" smtClean="0">
                <a:solidFill>
                  <a:srgbClr val="604A7B"/>
                </a:solidFill>
              </a:rPr>
              <a:t>вертикализатор</a:t>
            </a:r>
            <a:r>
              <a:rPr lang="ru-RU" sz="2400" dirty="0" smtClean="0">
                <a:solidFill>
                  <a:srgbClr val="604A7B"/>
                </a:solidFill>
              </a:rPr>
              <a:t>)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Каждую субботу проходят встречи коммуникационных групп, просветительские школы пациентов с участием врачей</a:t>
            </a:r>
          </a:p>
        </p:txBody>
      </p:sp>
      <p:pic>
        <p:nvPicPr>
          <p:cNvPr id="4" name="Рисунок 3" descr="виртуальная реаль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78"/>
            <a:ext cx="2304256" cy="1152128"/>
          </a:xfrm>
          <a:prstGeom prst="rect">
            <a:avLst/>
          </a:prstGeom>
        </p:spPr>
      </p:pic>
      <p:pic>
        <p:nvPicPr>
          <p:cNvPr id="5" name="Рисунок 4" descr="vO3rf9hDKW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51870"/>
            <a:ext cx="1949546" cy="1296144"/>
          </a:xfrm>
          <a:prstGeom prst="rect">
            <a:avLst/>
          </a:prstGeom>
        </p:spPr>
      </p:pic>
      <p:pic>
        <p:nvPicPr>
          <p:cNvPr id="6" name="Рисунок 5" descr="EtzAlg6TZ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5" y="3651870"/>
            <a:ext cx="1949547" cy="1296144"/>
          </a:xfrm>
          <a:prstGeom prst="rect">
            <a:avLst/>
          </a:prstGeom>
        </p:spPr>
      </p:pic>
      <p:pic>
        <p:nvPicPr>
          <p:cNvPr id="7" name="Рисунок 6" descr="RlT55Gt6Lk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327834"/>
            <a:ext cx="2160240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123825"/>
            <a:ext cx="597666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Результаты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843558"/>
            <a:ext cx="7416824" cy="4032448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4A7B"/>
                </a:solidFill>
              </a:rPr>
              <a:t>количество человек, принявших</a:t>
            </a:r>
            <a:br>
              <a:rPr lang="ru-RU" sz="2800" dirty="0" smtClean="0">
                <a:solidFill>
                  <a:srgbClr val="604A7B"/>
                </a:solidFill>
              </a:rPr>
            </a:br>
            <a:r>
              <a:rPr lang="ru-RU" sz="2800" dirty="0" smtClean="0">
                <a:solidFill>
                  <a:srgbClr val="604A7B"/>
                </a:solidFill>
              </a:rPr>
              <a:t> участие в мероприятиях проекта свыше 1200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4A7B"/>
                </a:solidFill>
              </a:rPr>
              <a:t>количество человек, которым оказаны услуги в сфере социального обслуживания свыше 700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604A7B"/>
                </a:solidFill>
              </a:rPr>
              <a:t>количество человек, которым оказаны услуги в сфере образования, просвещения свыше 700</a:t>
            </a:r>
          </a:p>
        </p:txBody>
      </p:sp>
      <p:pic>
        <p:nvPicPr>
          <p:cNvPr id="4" name="Рисунок 3" descr="виртуальная реаль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78"/>
            <a:ext cx="2304256" cy="1152128"/>
          </a:xfrm>
          <a:prstGeom prst="rect">
            <a:avLst/>
          </a:prstGeom>
        </p:spPr>
      </p:pic>
      <p:pic>
        <p:nvPicPr>
          <p:cNvPr id="5" name="Рисунок 4" descr="bH4a8QWuz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4941" y="1851670"/>
            <a:ext cx="1949547" cy="1296144"/>
          </a:xfrm>
          <a:prstGeom prst="rect">
            <a:avLst/>
          </a:prstGeom>
        </p:spPr>
      </p:pic>
      <p:pic>
        <p:nvPicPr>
          <p:cNvPr id="6" name="Рисунок 5" descr="EsqlXZWkN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219822"/>
            <a:ext cx="1949547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504" y="483865"/>
            <a:ext cx="5904656" cy="719733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sz="2800" b="1" dirty="0" smtClean="0">
                <a:solidFill>
                  <a:srgbClr val="002060"/>
                </a:solidFill>
              </a:rPr>
              <a:t> к активной жизни!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Центр социальной реабилитации людей с ограничениями в передвижении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7654"/>
            <a:ext cx="8640960" cy="3240360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Цель проекта </a:t>
            </a:r>
            <a:r>
              <a:rPr lang="en-US" sz="2400" dirty="0" smtClean="0">
                <a:solidFill>
                  <a:srgbClr val="604A7B"/>
                </a:solidFill>
              </a:rPr>
              <a:t>- </a:t>
            </a:r>
            <a:r>
              <a:rPr lang="ru-RU" sz="2400" dirty="0" smtClean="0">
                <a:solidFill>
                  <a:srgbClr val="604A7B"/>
                </a:solidFill>
              </a:rPr>
              <a:t>Организация работы по комплексной социальной реабилитации людей с ограничениями в передвижении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Проект реализуется совместно с Федерацией эстетической гимнастики</a:t>
            </a:r>
            <a:endParaRPr lang="en-US" sz="2400" dirty="0" smtClean="0">
              <a:solidFill>
                <a:srgbClr val="604A7B"/>
              </a:solidFill>
            </a:endParaRPr>
          </a:p>
          <a:p>
            <a:pPr marL="92075" indent="355600">
              <a:buFont typeface="Wingdings" pitchFamily="2" charset="2"/>
              <a:buChar char="§"/>
            </a:pPr>
            <a:endParaRPr lang="ru-RU" sz="2400" dirty="0" smtClean="0">
              <a:solidFill>
                <a:srgbClr val="604A7B"/>
              </a:solidFill>
            </a:endParaRPr>
          </a:p>
        </p:txBody>
      </p:sp>
      <p:pic>
        <p:nvPicPr>
          <p:cNvPr id="6" name="Рисунок 5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1470"/>
            <a:ext cx="3312368" cy="1656184"/>
          </a:xfrm>
          <a:prstGeom prst="rect">
            <a:avLst/>
          </a:prstGeom>
        </p:spPr>
      </p:pic>
      <p:pic>
        <p:nvPicPr>
          <p:cNvPr id="7" name="Рисунок 6" descr="beDUdeKCBU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51870"/>
            <a:ext cx="2088232" cy="1388348"/>
          </a:xfrm>
          <a:prstGeom prst="rect">
            <a:avLst/>
          </a:prstGeom>
        </p:spPr>
      </p:pic>
      <p:pic>
        <p:nvPicPr>
          <p:cNvPr id="8" name="Рисунок 7" descr="BZ9dJ6kPzj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435846"/>
            <a:ext cx="2351888" cy="1563638"/>
          </a:xfrm>
          <a:prstGeom prst="rect">
            <a:avLst/>
          </a:prstGeom>
        </p:spPr>
      </p:pic>
      <p:pic>
        <p:nvPicPr>
          <p:cNvPr id="9" name="Рисунок 8" descr="cMFy1cNHvX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363838"/>
            <a:ext cx="2448272" cy="162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5904656" cy="719733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sz="2800" b="1" dirty="0" smtClean="0">
                <a:solidFill>
                  <a:srgbClr val="002060"/>
                </a:solidFill>
              </a:rPr>
              <a:t> к активной жизни!</a:t>
            </a:r>
          </a:p>
        </p:txBody>
      </p:sp>
      <p:pic>
        <p:nvPicPr>
          <p:cNvPr id="6" name="Рисунок 5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2664296"/>
          </a:xfrm>
        </p:spPr>
        <p:txBody>
          <a:bodyPr>
            <a:normAutofit lnSpcReduction="10000"/>
          </a:bodyPr>
          <a:lstStyle/>
          <a:p>
            <a:pPr marL="92075" indent="355600">
              <a:buNone/>
            </a:pPr>
            <a:r>
              <a:rPr lang="ru-RU" sz="2400" dirty="0" smtClean="0">
                <a:solidFill>
                  <a:srgbClr val="604A7B"/>
                </a:solidFill>
              </a:rPr>
              <a:t>Задачи проекта: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Подготовка специалистов для проведения занятий по адаптивной физкультуре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Организационная и техническая подготовка реализации комплекса мероприятий по социальной реабилитации 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604A7B"/>
                </a:solidFill>
              </a:rPr>
              <a:t>Организация работы различных направлений социальной реабилитации</a:t>
            </a:r>
          </a:p>
        </p:txBody>
      </p:sp>
      <p:pic>
        <p:nvPicPr>
          <p:cNvPr id="8" name="Рисунок 7" descr="zFfPtI_chS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003798"/>
            <a:ext cx="2756925" cy="2067694"/>
          </a:xfrm>
          <a:prstGeom prst="rect">
            <a:avLst/>
          </a:prstGeom>
        </p:spPr>
      </p:pic>
      <p:pic>
        <p:nvPicPr>
          <p:cNvPr id="9" name="Рисунок 8" descr="Xvrvstgsl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7" y="3003798"/>
            <a:ext cx="2688299" cy="2016224"/>
          </a:xfrm>
          <a:prstGeom prst="rect">
            <a:avLst/>
          </a:prstGeom>
        </p:spPr>
      </p:pic>
      <p:pic>
        <p:nvPicPr>
          <p:cNvPr id="11" name="Рисунок 10" descr="IIgIoPXGB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291830"/>
            <a:ext cx="2348880" cy="176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496" y="195734"/>
            <a:ext cx="6696744" cy="431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Реализация проекта и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9582"/>
            <a:ext cx="7992888" cy="3816424"/>
          </a:xfrm>
        </p:spPr>
        <p:txBody>
          <a:bodyPr>
            <a:normAutofit/>
          </a:bodyPr>
          <a:lstStyle/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Занятия адаптивной гимнастикой и физкультурой проводятся на четырех площадках Самары и Самарской области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В течении каждой недели в Центре проходят занятия с психологом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Для улучшения мелкой моторики проходят занятия рукоделием </a:t>
            </a:r>
          </a:p>
          <a:p>
            <a:pPr marL="92075" indent="3556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604A7B"/>
                </a:solidFill>
              </a:rPr>
              <a:t>По субботам проходят встречи в игровом клубе</a:t>
            </a:r>
          </a:p>
          <a:p>
            <a:pPr marL="92075" indent="-9525">
              <a:buNone/>
            </a:pPr>
            <a:r>
              <a:rPr lang="ru-RU" sz="2800" dirty="0" smtClean="0">
                <a:solidFill>
                  <a:srgbClr val="008000"/>
                </a:solidFill>
              </a:rPr>
              <a:t>В рамках проекта было оказано более 1500 услуг</a:t>
            </a:r>
          </a:p>
        </p:txBody>
      </p:sp>
      <p:pic>
        <p:nvPicPr>
          <p:cNvPr id="8" name="Рисунок 7" descr="продви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376264" cy="118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8396" y="2139702"/>
            <a:ext cx="8928100" cy="118281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</a:rPr>
              <a:t>Спасибо за внимание</a:t>
            </a:r>
            <a:endParaRPr lang="ru-RU" sz="7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660233" y="195486"/>
            <a:ext cx="1800200" cy="1584176"/>
            <a:chOff x="1547664" y="0"/>
            <a:chExt cx="6120680" cy="57332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47664" y="0"/>
              <a:ext cx="6120680" cy="5733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13" descr="лого цв без фона.png"/>
            <p:cNvPicPr>
              <a:picLocks noChangeAspect="1"/>
            </p:cNvPicPr>
            <p:nvPr/>
          </p:nvPicPr>
          <p:blipFill>
            <a:blip r:embed="rId3" cstate="print">
              <a:lum bright="-14000" contrast="20000"/>
            </a:blip>
            <a:srcRect/>
            <a:stretch>
              <a:fillRect/>
            </a:stretch>
          </p:blipFill>
          <p:spPr bwMode="auto">
            <a:xfrm>
              <a:off x="1691680" y="170422"/>
              <a:ext cx="5766178" cy="541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продви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5486"/>
            <a:ext cx="2491991" cy="1245996"/>
          </a:xfrm>
          <a:prstGeom prst="rect">
            <a:avLst/>
          </a:prstGeom>
        </p:spPr>
      </p:pic>
      <p:pic>
        <p:nvPicPr>
          <p:cNvPr id="12" name="Рисунок 11" descr="виртуальная реально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771550"/>
            <a:ext cx="2448272" cy="1224136"/>
          </a:xfrm>
          <a:prstGeom prst="rect">
            <a:avLst/>
          </a:prstGeom>
        </p:spPr>
      </p:pic>
      <p:pic>
        <p:nvPicPr>
          <p:cNvPr id="13" name="Рисунок 12" descr="pgrants_logo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3799693"/>
            <a:ext cx="6189074" cy="57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334</Words>
  <Application>Microsoft Office PowerPoint</Application>
  <PresentationFormat>Экран (16:9)</PresentationFormat>
  <Paragraphs>37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Технологии виртуальной реальности в медико-социальной реабилитации</vt:lpstr>
      <vt:lpstr>Технологии виртуальной реальности в медико-социальной реабилитации</vt:lpstr>
      <vt:lpstr>Реализация проекта</vt:lpstr>
      <vt:lpstr>Результаты проекта</vt:lpstr>
      <vt:lpstr>PROдвижение к активной жизни! Центр социальной реабилитации людей с ограничениями в передвижении</vt:lpstr>
      <vt:lpstr>PROдвижение к активной жизни!</vt:lpstr>
      <vt:lpstr>Реализация проекта и результаты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СОРС</cp:lastModifiedBy>
  <cp:revision>70</cp:revision>
  <dcterms:created xsi:type="dcterms:W3CDTF">2017-12-03T09:04:36Z</dcterms:created>
  <dcterms:modified xsi:type="dcterms:W3CDTF">2019-05-22T06:50:50Z</dcterms:modified>
</cp:coreProperties>
</file>